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9" r:id="rId2"/>
    <p:sldMasterId id="2147483670" r:id="rId3"/>
  </p:sldMasterIdLst>
  <p:notesMasterIdLst>
    <p:notesMasterId r:id="rId8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3" r:id="rId20"/>
    <p:sldId id="274" r:id="rId21"/>
    <p:sldId id="276"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323" r:id="rId36"/>
    <p:sldId id="324" r:id="rId37"/>
    <p:sldId id="325" r:id="rId38"/>
    <p:sldId id="326" r:id="rId39"/>
    <p:sldId id="328" r:id="rId40"/>
    <p:sldId id="329" r:id="rId41"/>
    <p:sldId id="330" r:id="rId42"/>
    <p:sldId id="327" r:id="rId43"/>
    <p:sldId id="331" r:id="rId44"/>
    <p:sldId id="332" r:id="rId45"/>
    <p:sldId id="333" r:id="rId46"/>
    <p:sldId id="292" r:id="rId47"/>
    <p:sldId id="334"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10" r:id="rId62"/>
    <p:sldId id="311" r:id="rId63"/>
    <p:sldId id="337" r:id="rId64"/>
    <p:sldId id="307" r:id="rId65"/>
    <p:sldId id="308" r:id="rId66"/>
    <p:sldId id="309" r:id="rId67"/>
    <p:sldId id="314" r:id="rId68"/>
    <p:sldId id="338" r:id="rId69"/>
    <p:sldId id="339" r:id="rId70"/>
    <p:sldId id="340" r:id="rId71"/>
    <p:sldId id="341" r:id="rId72"/>
    <p:sldId id="342" r:id="rId73"/>
    <p:sldId id="343" r:id="rId74"/>
    <p:sldId id="344" r:id="rId75"/>
    <p:sldId id="346" r:id="rId76"/>
    <p:sldId id="316" r:id="rId77"/>
    <p:sldId id="317" r:id="rId78"/>
    <p:sldId id="348" r:id="rId79"/>
  </p:sldIdLst>
  <p:sldSz cx="9144000" cy="5143500" type="screen16x9"/>
  <p:notesSz cx="7010400" cy="9296400"/>
  <p:embeddedFontLst>
    <p:embeddedFont>
      <p:font typeface="Arial Black" panose="020B0A04020102020204" pitchFamily="34" charset="0"/>
      <p:bold r:id="rId81"/>
    </p:embeddedFont>
    <p:embeddedFont>
      <p:font typeface="Calibri" panose="020F0502020204030204" pitchFamily="34" charset="0"/>
      <p:regular r:id="rId82"/>
      <p:bold r:id="rId83"/>
      <p:italic r:id="rId84"/>
      <p:boldItalic r:id="rId85"/>
    </p:embeddedFont>
    <p:embeddedFont>
      <p:font typeface="Tahoma" panose="020B0604030504040204" pitchFamily="34" charset="0"/>
      <p:regular r:id="rId86"/>
      <p:bold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15:clr>
            <a:srgbClr val="A4A3A4"/>
          </p15:clr>
        </p15:guide>
        <p15:guide id="2" orient="horz" pos="2878">
          <p15:clr>
            <a:srgbClr val="A4A3A4"/>
          </p15:clr>
        </p15:guide>
        <p15:guide id="3" orient="horz" pos="468">
          <p15:clr>
            <a:srgbClr val="A4A3A4"/>
          </p15:clr>
        </p15:guide>
        <p15:guide id="4" orient="horz" pos="216">
          <p15:clr>
            <a:srgbClr val="A4A3A4"/>
          </p15:clr>
        </p15:guide>
        <p15:guide id="5" orient="horz" pos="2669">
          <p15:clr>
            <a:srgbClr val="A4A3A4"/>
          </p15:clr>
        </p15:guide>
        <p15:guide id="6" orient="horz" pos="566">
          <p15:clr>
            <a:srgbClr val="A4A3A4"/>
          </p15:clr>
        </p15:guide>
        <p15:guide id="7" pos="3295">
          <p15:clr>
            <a:srgbClr val="A4A3A4"/>
          </p15:clr>
        </p15:guide>
        <p15:guide id="8" pos="288">
          <p15:clr>
            <a:srgbClr val="A4A3A4"/>
          </p15:clr>
        </p15:guide>
        <p15:guide id="9" pos="5348">
          <p15:clr>
            <a:srgbClr val="A4A3A4"/>
          </p15:clr>
        </p15:guide>
        <p15:guide id="10" pos="55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D87053B-E8C2-42DE-AC8A-759C7301922E}"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0FB"/>
          </a:solidFill>
        </a:fill>
      </a:tcStyle>
    </a:wholeTbl>
    <a:band1H>
      <a:tcStyle>
        <a:tcBdr/>
        <a:fill>
          <a:solidFill>
            <a:srgbClr val="CADFF6"/>
          </a:solidFill>
        </a:fill>
      </a:tcStyle>
    </a:band1H>
    <a:band2H>
      <a:tcStyle>
        <a:tcBdr/>
      </a:tcStyle>
    </a:band2H>
    <a:band1V>
      <a:tcStyle>
        <a:tcBdr/>
        <a:fill>
          <a:solidFill>
            <a:srgbClr val="CADFF6"/>
          </a:solidFill>
        </a:fill>
      </a:tcStyle>
    </a:band1V>
    <a:band2V>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 styleId="{540F7036-D4A1-436E-9DD3-966CC37A3069}" styleName="Table_1">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8EE"/>
          </a:solidFill>
        </a:fill>
      </a:tcStyle>
    </a:wholeTbl>
    <a:band1H>
      <a:tcStyle>
        <a:tcBdr/>
        <a:fill>
          <a:solidFill>
            <a:srgbClr val="CACFDC"/>
          </a:solidFill>
        </a:fill>
      </a:tcStyle>
    </a:band1H>
    <a:band2H>
      <a:tcStyle>
        <a:tcBdr/>
      </a:tcStyle>
    </a:band2H>
    <a:band1V>
      <a:tcStyle>
        <a:tcBdr/>
        <a:fill>
          <a:solidFill>
            <a:srgbClr val="CACFDC"/>
          </a:solidFill>
        </a:fill>
      </a:tcStyle>
    </a:band1V>
    <a:band2V>
      <a:tcStyle>
        <a:tcBdr/>
      </a:tcStyle>
    </a:band2V>
    <a:lastCol>
      <a:tcTxStyle b="on">
        <a:font>
          <a:latin typeface="Arial"/>
          <a:ea typeface="Arial"/>
          <a:cs typeface="Arial"/>
        </a:font>
        <a:schemeClr val="lt1"/>
      </a:tcTxStyle>
      <a:tcStyle>
        <a:tcBdr/>
        <a:fill>
          <a:solidFill>
            <a:schemeClr val="accent2"/>
          </a:solidFill>
        </a:fill>
      </a:tcStyle>
    </a:lastCol>
    <a:firstCol>
      <a:tcTxStyle b="on">
        <a:font>
          <a:latin typeface="Arial"/>
          <a:ea typeface="Arial"/>
          <a:cs typeface="Arial"/>
        </a:font>
        <a:schemeClr val="lt1"/>
      </a:tcTxStyle>
      <a:tcStyle>
        <a:tcBdr/>
        <a:fill>
          <a:solidFill>
            <a:schemeClr val="accent2"/>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Style>
        <a:tcBdr/>
      </a:tcStyle>
    </a:neCell>
    <a:nwCell>
      <a:tcStyle>
        <a:tcBdr/>
      </a:tcStyle>
    </a:nwCell>
  </a:tblStyle>
  <a:tblStyle styleId="{3BA3A322-4459-4B87-BDA7-C66032DF8BA6}" styleName="Table_2">
    <a:wholeTbl>
      <a:tcTxStyle>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6F0FB"/>
          </a:solidFill>
        </a:fill>
      </a:tcStyle>
    </a:wholeTbl>
    <a:band1H>
      <a:tcStyle>
        <a:tcBdr/>
        <a:fill>
          <a:solidFill>
            <a:srgbClr val="CADFF6"/>
          </a:solidFill>
        </a:fill>
      </a:tcStyle>
    </a:band1H>
    <a:band2H>
      <a:tcStyle>
        <a:tcBdr/>
      </a:tcStyle>
    </a:band2H>
    <a:band1V>
      <a:tcStyle>
        <a:tcBdr/>
        <a:fill>
          <a:solidFill>
            <a:srgbClr val="CADFF6"/>
          </a:solidFill>
        </a:fill>
      </a:tcStyle>
    </a:band1V>
    <a:band2V>
      <a:tcStyle>
        <a:tcBdr/>
      </a:tcStyle>
    </a:band2V>
    <a:lastCol>
      <a:tcTxStyle b="on"/>
      <a:tcStyle>
        <a:tcBdr/>
      </a:tcStyle>
    </a:lastCol>
    <a:firstCol>
      <a:tcTxStyle b="on"/>
      <a:tcStyle>
        <a:tcBdr/>
      </a:tcStyle>
    </a:firstCol>
    <a:lastRow>
      <a:tcTxStyle b="on"/>
      <a:tcStyle>
        <a:tcBdr>
          <a:top>
            <a:ln w="50800" cap="flat" cmpd="sng">
              <a:solidFill>
                <a:schemeClr val="dk1"/>
              </a:solidFill>
              <a:prstDash val="solid"/>
              <a:round/>
              <a:headEnd type="none" w="sm" len="sm"/>
              <a:tailEnd type="none" w="sm" len="sm"/>
            </a:ln>
          </a:top>
        </a:tcBdr>
        <a:fill>
          <a:solidFill>
            <a:srgbClr val="E6F0FB"/>
          </a:solidFill>
        </a:fill>
      </a:tcStyle>
    </a:lastRow>
    <a:seCell>
      <a:tcStyle>
        <a:tcBdr/>
      </a:tcStyle>
    </a:seCell>
    <a:swCell>
      <a:tcStyle>
        <a:tcBdr/>
      </a:tcStyle>
    </a:swCell>
    <a:firstRow>
      <a:tcTxStyle b="on">
        <a:font>
          <a:latin typeface="Arial"/>
          <a:ea typeface="Arial"/>
          <a:cs typeface="Arial"/>
        </a:font>
        <a:schemeClr val="lt1"/>
      </a:tcTxStyle>
      <a:tcStyle>
        <a:tcBdr/>
        <a:fill>
          <a:solidFill>
            <a:schemeClr val="accent2"/>
          </a:solidFill>
        </a:fill>
      </a:tcStyle>
    </a:firstRow>
    <a:neCell>
      <a:tcStyle>
        <a:tcBdr/>
      </a:tcStyle>
    </a:neCell>
    <a:nwCell>
      <a:tcStyle>
        <a:tcBdr/>
      </a:tcStyle>
    </a:nwCell>
  </a:tblStyle>
  <a:tblStyle styleId="{C0DAF8F6-E3D2-4A47-B2EC-736835086026}" styleName="Table_3">
    <a:wholeTbl>
      <a:tcTxStyle>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Style>
        <a:tcBdr/>
        <a:fill>
          <a:solidFill>
            <a:srgbClr val="E6F0FB"/>
          </a:solidFill>
        </a:fill>
      </a:tcStyle>
    </a:band1H>
    <a:band2H>
      <a:tcStyle>
        <a:tcBdr/>
      </a:tcStyle>
    </a:band2H>
    <a:band1V>
      <a:tcStyle>
        <a:tcBdr/>
        <a:fill>
          <a:solidFill>
            <a:srgbClr val="E6F0FB"/>
          </a:solidFill>
        </a:fill>
      </a:tcStyle>
    </a:band1V>
    <a:band2V>
      <a:tcStyle>
        <a:tcBdr/>
      </a:tcStyle>
    </a:band2V>
    <a:lastCol>
      <a:tcTxStyle b="on"/>
      <a:tcStyle>
        <a:tcBdr/>
      </a:tcStyle>
    </a:lastCol>
    <a:firstCol>
      <a:tcTxStyle b="on"/>
      <a:tcStyle>
        <a:tcBdr/>
      </a:tcStyle>
    </a:firstCol>
    <a:lastRow>
      <a:tcTxStyle b="on"/>
      <a:tcStyle>
        <a:tcBdr>
          <a:top>
            <a:ln w="50800" cap="flat" cmpd="sng">
              <a:solidFill>
                <a:schemeClr val="accent1"/>
              </a:solidFill>
              <a:prstDash val="solid"/>
              <a:round/>
              <a:headEnd type="none" w="sm" len="sm"/>
              <a:tailEnd type="none" w="sm" len="sm"/>
            </a:ln>
          </a:top>
        </a:tcBdr>
        <a:fill>
          <a:solidFill>
            <a:schemeClr val="lt1"/>
          </a:solidFill>
        </a:fill>
      </a:tcStyle>
    </a:lastRow>
    <a:seCell>
      <a:tcStyle>
        <a:tcBdr/>
      </a:tcStyle>
    </a:seCell>
    <a:swCell>
      <a:tcStyle>
        <a:tcBdr/>
      </a:tcStyle>
    </a:swCell>
    <a:firstRow>
      <a:tcTxStyle b="on">
        <a:font>
          <a:latin typeface="Arial"/>
          <a:ea typeface="Arial"/>
          <a:cs typeface="Arial"/>
        </a:font>
        <a:schemeClr val="lt1"/>
      </a:tcTxStyle>
      <a:tcStyle>
        <a:tcBdr/>
        <a:fill>
          <a:solidFill>
            <a:schemeClr val="accent1"/>
          </a:solidFill>
        </a:fill>
      </a:tcStyle>
    </a:firstRow>
    <a:neCell>
      <a:tcStyle>
        <a:tcBdr/>
      </a:tcStyle>
    </a:neCell>
    <a:nwCell>
      <a:tcStyle>
        <a:tcBdr/>
      </a:tcStyle>
    </a:nwCell>
  </a:tblStyle>
  <a:tblStyle styleId="{2CD31C51-2180-4CFA-BC1A-B654117730D2}" styleName="Table_4">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guide orient="horz" pos="2878"/>
        <p:guide orient="horz" pos="468"/>
        <p:guide orient="horz" pos="216"/>
        <p:guide orient="horz" pos="2669"/>
        <p:guide orient="horz" pos="566"/>
        <p:guide pos="3295"/>
        <p:guide pos="288"/>
        <p:guide pos="5348"/>
        <p:guide pos="55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4.fntdata"/><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7.fntdata"/><Relationship Id="rId61" Type="http://schemas.openxmlformats.org/officeDocument/2006/relationships/slide" Target="slides/slide58.xml"/><Relationship Id="rId82" Type="http://schemas.openxmlformats.org/officeDocument/2006/relationships/font" Target="fonts/font2.fntdata"/><Relationship Id="rId1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hviraj Chavan" userId="a0553bb603f150eb" providerId="LiveId" clId="{3231F176-A0D5-4F01-B909-0E7746A68D8E}"/>
    <pc:docChg chg="modSld">
      <pc:chgData name="Prathviraj Chavan" userId="a0553bb603f150eb" providerId="LiveId" clId="{3231F176-A0D5-4F01-B909-0E7746A68D8E}" dt="2023-06-22T10:26:37.440" v="8" actId="1076"/>
      <pc:docMkLst>
        <pc:docMk/>
      </pc:docMkLst>
      <pc:sldChg chg="modSp mod">
        <pc:chgData name="Prathviraj Chavan" userId="a0553bb603f150eb" providerId="LiveId" clId="{3231F176-A0D5-4F01-B909-0E7746A68D8E}" dt="2023-06-22T10:26:37.440" v="8" actId="1076"/>
        <pc:sldMkLst>
          <pc:docMk/>
          <pc:sldMk cId="0" sldId="262"/>
        </pc:sldMkLst>
        <pc:picChg chg="mod">
          <ac:chgData name="Prathviraj Chavan" userId="a0553bb603f150eb" providerId="LiveId" clId="{3231F176-A0D5-4F01-B909-0E7746A68D8E}" dt="2023-06-22T10:26:37.440" v="8" actId="1076"/>
          <ac:picMkLst>
            <pc:docMk/>
            <pc:sldMk cId="0" sldId="262"/>
            <ac:picMk id="480"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8"/>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chemeClr val="dk1"/>
              </a:buClr>
              <a:buSzPts val="1200"/>
              <a:buFont typeface="Calibri" panose="020F050202020403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3970338" y="0"/>
            <a:ext cx="3038475" cy="465138"/>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chemeClr val="dk1"/>
              </a:buClr>
              <a:buSzPts val="1200"/>
              <a:buFont typeface="Calibri" panose="020F050202020403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829675"/>
            <a:ext cx="3038475" cy="465138"/>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chemeClr val="dk1"/>
              </a:buClr>
              <a:buSzPts val="1200"/>
              <a:buFont typeface="Calibri" panose="020F050202020403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1200"/>
              <a:buFont typeface="Calibri" panose="020F050202020403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425" name="Google Shape;425;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0: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00" name="Google Shape;500;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1: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09" name="Google Shape;509;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2: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18" name="Google Shape;518;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3: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28" name="Google Shape;528;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4: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36" name="Google Shape;53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15: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45" name="Google Shape;545;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16: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53" name="Google Shape;553;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536c5b4821_0_11: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69" name="Google Shape;569;g2536c5b4821_0_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36c5b4821_0_18: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77" name="Google Shape;577;g2536c5b4821_0_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536c5b4821_0_37: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593" name="Google Shape;593;g2536c5b4821_0_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435" name="Google Shape;435;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536c5b4821_0_44: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02" name="Google Shape;602;g2536c5b4821_0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36c5b4821_0_6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18" name="Google Shape;618;g2536c5b4821_0_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536c5b4821_0_73: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26" name="Google Shape;626;g2536c5b4821_0_7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536c5b4821_0_101: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2536c5b4821_0_101: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37" name="Google Shape;637;g2536c5b4821_0_101: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536c5b4821_0_11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536c5b4821_0_118: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45" name="Google Shape;645;g2536c5b4821_0_118: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536c5b4821_0_12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536c5b4821_0_128: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54" name="Google Shape;654;g2536c5b4821_0_128: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536c5b4821_0_14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536c5b4821_0_14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62" name="Google Shape;662;g2536c5b4821_0_14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536c5b4821_0_171: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536c5b4821_0_171: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69" name="Google Shape;669;g2536c5b4821_0_171: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536c5b4821_0_17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2536c5b4821_0_178: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76" name="Google Shape;676;g2536c5b4821_0_178: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53ac3d4679_0_11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53ac3d4679_0_11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83" name="Google Shape;683;g253ac3d4679_0_11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442" name="Google Shape;442;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53ac3d4679_0_12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53ac3d4679_0_125: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91" name="Google Shape;691;g253ac3d4679_0_125: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53ac3d4679_0_13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53ac3d4679_0_133: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699" name="Google Shape;699;g253ac3d4679_0_133: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53ac3d4679_0_142: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53ac3d4679_0_142: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708" name="Google Shape;708;g253ac3d4679_0_142: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536c5b4821_0_184: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536c5b4821_0_184: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724" name="Google Shape;724;g2536c5b4821_0_184: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44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536c5b4821_0_184: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536c5b4821_0_184: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724" name="Google Shape;724;g2536c5b4821_0_184: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45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0a69e53a8c_0_42: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0a69e53a8c_0_42: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730" name="Google Shape;730;g20a69e53a8c_0_42: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46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53ac3d4679_0_17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53ac3d4679_0_175: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740" name="Google Shape;740;g253ac3d4679_0_175: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47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53ac3d4679_0_20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53ac3d4679_0_203: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749" name="Google Shape;749;g253ac3d4679_0_203: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48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53ac3d4679_0_21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53ac3d4679_0_213: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759" name="Google Shape;759;g253ac3d4679_0_213: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49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53ac3d4679_0_151: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53ac3d4679_0_151: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769" name="Google Shape;769;g253ac3d4679_0_151: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50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451" name="Google Shape;451;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53ac3d4679_0_16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53ac3d4679_0_165: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778" name="Google Shape;778;g253ac3d4679_0_165: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51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53ac3d4679_0_22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253ac3d4679_0_22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786" name="Google Shape;786;g253ac3d4679_0_22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52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53ac3d4679_0_234: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53ac3d4679_0_234: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794" name="Google Shape;794;g253ac3d4679_0_234: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53ac3d4679_0_241: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53ac3d4679_0_241: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801" name="Google Shape;801;g253ac3d4679_0_241: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53ac3d4679_0_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53ac3d4679_0_1: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809" name="Google Shape;809;g253ac3d4679_0_1: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55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53ac3d4679_0_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53ac3d4679_0_18: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817" name="Google Shape;817;g253ac3d4679_0_18: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53ac3d4679_0_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53ac3d4679_0_30: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825" name="Google Shape;825;g253ac3d4679_0_30: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53ac3d4679_0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53ac3d4679_0_44: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833" name="Google Shape;833;g253ac3d4679_0_44: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53ac3d4679_0_5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253ac3d4679_0_5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870" name="Google Shape;870;g253ac3d4679_0_5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59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53ac3d4679_0_6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53ac3d4679_0_69: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878" name="Google Shape;878;g253ac3d4679_0_69: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60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5: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459" name="Google Shape;459;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53ac3d4679_0_6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53ac3d4679_0_69: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878" name="Google Shape;878;g253ac3d4679_0_69: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61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536c5b4821_0_20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2536c5b4821_0_204: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849" name="Google Shape;849;g2536c5b4821_0_204: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62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0a69e53a8c_0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0a69e53a8c_0_7: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856" name="Google Shape;856;g20a69e53a8c_0_7: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63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0a69e53a8c_0_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0a69e53a8c_0_3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863" name="Google Shape;863;g20a69e53a8c_0_3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Calibri" panose="020F0502020204030204"/>
              <a:buNone/>
            </a:pPr>
            <a:fld id="{00000000-1234-1234-1234-123412341234}" type="slidenum">
              <a:rPr lang="en-US"/>
              <a:t>64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8: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00" name="Google Shape;900;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8: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00" name="Google Shape;900;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8: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00" name="Google Shape;900;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8: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00" name="Google Shape;900;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8: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00" name="Google Shape;900;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8: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00" name="Google Shape;900;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6: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466" name="Google Shape;466;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8: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00" name="Google Shape;900;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8: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00" name="Google Shape;900;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8: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00" name="Google Shape;900;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19: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14" name="Google Shape;914;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36c5b4821_0_19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23" name="Google Shape;923;g2536c5b4821_0_19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7: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475" name="Google Shape;475;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8: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483" name="Google Shape;483;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9: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491" name="Google Shape;491;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SAE Box">
  <p:cSld name="Title Slide SAE Box">
    <p:bg>
      <p:bgPr>
        <a:solidFill>
          <a:schemeClr val="accent2"/>
        </a:solidFill>
        <a:effectLst/>
      </p:bgPr>
    </p:bg>
    <p:spTree>
      <p:nvGrpSpPr>
        <p:cNvPr id="1" name="Shape 13"/>
        <p:cNvGrpSpPr/>
        <p:nvPr/>
      </p:nvGrpSpPr>
      <p:grpSpPr>
        <a:xfrm>
          <a:off x="0" y="0"/>
          <a:ext cx="0" cy="0"/>
          <a:chOff x="0" y="0"/>
          <a:chExt cx="0" cy="0"/>
        </a:xfrm>
      </p:grpSpPr>
      <p:grpSp>
        <p:nvGrpSpPr>
          <p:cNvPr id="14" name="Google Shape;14;p2"/>
          <p:cNvGrpSpPr/>
          <p:nvPr/>
        </p:nvGrpSpPr>
        <p:grpSpPr>
          <a:xfrm>
            <a:off x="0" y="0"/>
            <a:ext cx="9144000" cy="5143500"/>
            <a:chOff x="0" y="0"/>
            <a:chExt cx="9144000" cy="5143500"/>
          </a:xfrm>
        </p:grpSpPr>
        <p:sp>
          <p:nvSpPr>
            <p:cNvPr id="15" name="Google Shape;15;p2"/>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 name="Google Shape;16;p2"/>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 name="Google Shape;17;p2"/>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 name="Google Shape;18;p2"/>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9" name="Google Shape;19;p2" descr="A picture containing drawing&#10;&#10;Description automatically generated"/>
          <p:cNvPicPr preferRelativeResize="0"/>
          <p:nvPr/>
        </p:nvPicPr>
        <p:blipFill rotWithShape="1">
          <a:blip r:embed="rId2"/>
          <a:srcRect/>
          <a:stretch>
            <a:fillRect/>
          </a:stretch>
        </p:blipFill>
        <p:spPr>
          <a:xfrm>
            <a:off x="114300" y="4751388"/>
            <a:ext cx="914400" cy="246062"/>
          </a:xfrm>
          <a:prstGeom prst="rect">
            <a:avLst/>
          </a:prstGeom>
          <a:noFill/>
          <a:ln>
            <a:noFill/>
          </a:ln>
        </p:spPr>
      </p:pic>
      <p:pic>
        <p:nvPicPr>
          <p:cNvPr id="20" name="Google Shape;20;p2"/>
          <p:cNvPicPr preferRelativeResize="0"/>
          <p:nvPr/>
        </p:nvPicPr>
        <p:blipFill rotWithShape="1">
          <a:blip r:embed="rId3"/>
          <a:srcRect/>
          <a:stretch>
            <a:fillRect/>
          </a:stretch>
        </p:blipFill>
        <p:spPr>
          <a:xfrm>
            <a:off x="7939088" y="4768850"/>
            <a:ext cx="955675" cy="233363"/>
          </a:xfrm>
          <a:prstGeom prst="rect">
            <a:avLst/>
          </a:prstGeom>
          <a:noFill/>
          <a:ln>
            <a:noFill/>
          </a:ln>
        </p:spPr>
      </p:pic>
      <p:pic>
        <p:nvPicPr>
          <p:cNvPr id="21" name="Google Shape;21;p2"/>
          <p:cNvPicPr preferRelativeResize="0"/>
          <p:nvPr/>
        </p:nvPicPr>
        <p:blipFill rotWithShape="1">
          <a:blip r:embed="rId4"/>
          <a:srcRect/>
          <a:stretch>
            <a:fillRect/>
          </a:stretch>
        </p:blipFill>
        <p:spPr>
          <a:xfrm>
            <a:off x="3654425" y="4543425"/>
            <a:ext cx="1263650" cy="571500"/>
          </a:xfrm>
          <a:prstGeom prst="rect">
            <a:avLst/>
          </a:prstGeom>
          <a:noFill/>
          <a:ln>
            <a:noFill/>
          </a:ln>
        </p:spPr>
      </p:pic>
      <p:pic>
        <p:nvPicPr>
          <p:cNvPr id="22" name="Google Shape;22;p2" descr="A picture containing drawing&#10;&#10;Description automatically generated"/>
          <p:cNvPicPr preferRelativeResize="0"/>
          <p:nvPr/>
        </p:nvPicPr>
        <p:blipFill rotWithShape="1">
          <a:blip r:embed="rId2"/>
          <a:srcRect/>
          <a:stretch>
            <a:fillRect/>
          </a:stretch>
        </p:blipFill>
        <p:spPr>
          <a:xfrm>
            <a:off x="114300" y="4768850"/>
            <a:ext cx="914400" cy="246063"/>
          </a:xfrm>
          <a:prstGeom prst="rect">
            <a:avLst/>
          </a:prstGeom>
          <a:noFill/>
          <a:ln>
            <a:noFill/>
          </a:ln>
        </p:spPr>
      </p:pic>
      <p:pic>
        <p:nvPicPr>
          <p:cNvPr id="23" name="Google Shape;23;p2"/>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24" name="Google Shape;24;p2"/>
          <p:cNvSpPr txBox="1">
            <a:spLocks noGrp="1"/>
          </p:cNvSpPr>
          <p:nvPr>
            <p:ph type="title"/>
          </p:nvPr>
        </p:nvSpPr>
        <p:spPr>
          <a:xfrm>
            <a:off x="685800" y="314324"/>
            <a:ext cx="7735824" cy="1257301"/>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21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body" idx="1"/>
          </p:nvPr>
        </p:nvSpPr>
        <p:spPr>
          <a:xfrm>
            <a:off x="685802" y="1628774"/>
            <a:ext cx="7731125" cy="193357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FFFFFF"/>
              </a:buClr>
              <a:buSzPts val="2100"/>
              <a:buFont typeface="Arial" panose="020B0604020202020204"/>
              <a:buNone/>
              <a:defRPr sz="2100" b="0">
                <a:solidFill>
                  <a:srgbClr val="FFFFFF"/>
                </a:solidFill>
                <a:latin typeface="Arial" panose="020B0604020202020204"/>
                <a:ea typeface="Arial" panose="020B0604020202020204"/>
                <a:cs typeface="Arial" panose="020B0604020202020204"/>
                <a:sym typeface="Arial" panose="020B0604020202020204"/>
              </a:defRPr>
            </a:lvl1pPr>
            <a:lvl2pPr marL="914400" lvl="1" indent="-228600" algn="l">
              <a:spcBef>
                <a:spcPts val="300"/>
              </a:spcBef>
              <a:spcAft>
                <a:spcPts val="0"/>
              </a:spcAft>
              <a:buClr>
                <a:schemeClr val="dk1"/>
              </a:buClr>
              <a:buSzPts val="1575"/>
              <a:buFont typeface="Arial" panose="020B0604020202020204"/>
              <a:buNone/>
              <a:defRPr sz="1575" b="0">
                <a:latin typeface="Arial" panose="020B0604020202020204"/>
                <a:ea typeface="Arial" panose="020B0604020202020204"/>
                <a:cs typeface="Arial" panose="020B0604020202020204"/>
                <a:sym typeface="Arial" panose="020B0604020202020204"/>
              </a:defRPr>
            </a:lvl2pPr>
            <a:lvl3pPr marL="1371600" lvl="2" indent="-228600" algn="l">
              <a:spcBef>
                <a:spcPts val="300"/>
              </a:spcBef>
              <a:spcAft>
                <a:spcPts val="0"/>
              </a:spcAft>
              <a:buClr>
                <a:schemeClr val="dk1"/>
              </a:buClr>
              <a:buSzPts val="1575"/>
              <a:buNone/>
              <a:defRPr sz="1575" b="0">
                <a:latin typeface="Arial" panose="020B0604020202020204"/>
                <a:ea typeface="Arial" panose="020B0604020202020204"/>
                <a:cs typeface="Arial" panose="020B0604020202020204"/>
                <a:sym typeface="Arial" panose="020B0604020202020204"/>
              </a:defRPr>
            </a:lvl3pPr>
            <a:lvl4pPr marL="1828800" lvl="3" indent="-228600" algn="l">
              <a:spcBef>
                <a:spcPts val="300"/>
              </a:spcBef>
              <a:spcAft>
                <a:spcPts val="0"/>
              </a:spcAft>
              <a:buClr>
                <a:schemeClr val="dk1"/>
              </a:buClr>
              <a:buSzPts val="1575"/>
              <a:buNone/>
              <a:defRPr sz="1575" b="0">
                <a:latin typeface="Arial" panose="020B0604020202020204"/>
                <a:ea typeface="Arial" panose="020B0604020202020204"/>
                <a:cs typeface="Arial" panose="020B0604020202020204"/>
                <a:sym typeface="Arial" panose="020B0604020202020204"/>
              </a:defRPr>
            </a:lvl4pPr>
            <a:lvl5pPr marL="2286000" lvl="4" indent="-228600" algn="l">
              <a:spcBef>
                <a:spcPts val="300"/>
              </a:spcBef>
              <a:spcAft>
                <a:spcPts val="0"/>
              </a:spcAft>
              <a:buClr>
                <a:schemeClr val="dk1"/>
              </a:buClr>
              <a:buSzPts val="1575"/>
              <a:buFont typeface="Arial" panose="020B0604020202020204"/>
              <a:buNone/>
              <a:defRPr sz="1575" b="0">
                <a:latin typeface="Arial" panose="020B0604020202020204"/>
                <a:ea typeface="Arial" panose="020B0604020202020204"/>
                <a:cs typeface="Arial" panose="020B0604020202020204"/>
                <a:sym typeface="Arial" panose="020B0604020202020204"/>
              </a:defRPr>
            </a:lvl5pPr>
            <a:lvl6pPr marL="2743200" lvl="5" indent="-228600" algn="l">
              <a:lnSpc>
                <a:spcPct val="100000"/>
              </a:lnSpc>
              <a:spcBef>
                <a:spcPts val="300"/>
              </a:spcBef>
              <a:spcAft>
                <a:spcPts val="0"/>
              </a:spcAft>
              <a:buClr>
                <a:schemeClr val="dk1"/>
              </a:buClr>
              <a:buSzPts val="1575"/>
              <a:buNone/>
              <a:defRPr sz="1575"/>
            </a:lvl6pPr>
            <a:lvl7pPr marL="3200400" lvl="6" indent="-228600" algn="l">
              <a:lnSpc>
                <a:spcPct val="100000"/>
              </a:lnSpc>
              <a:spcBef>
                <a:spcPts val="300"/>
              </a:spcBef>
              <a:spcAft>
                <a:spcPts val="0"/>
              </a:spcAft>
              <a:buClr>
                <a:schemeClr val="dk1"/>
              </a:buClr>
              <a:buSzPts val="1575"/>
              <a:buNone/>
              <a:defRPr sz="1575"/>
            </a:lvl7pPr>
            <a:lvl8pPr marL="3657600" lvl="7" indent="-228600" algn="l">
              <a:lnSpc>
                <a:spcPct val="100000"/>
              </a:lnSpc>
              <a:spcBef>
                <a:spcPts val="300"/>
              </a:spcBef>
              <a:spcAft>
                <a:spcPts val="0"/>
              </a:spcAft>
              <a:buClr>
                <a:schemeClr val="dk1"/>
              </a:buClr>
              <a:buSzPts val="1575"/>
              <a:buNone/>
              <a:defRPr sz="1575"/>
            </a:lvl8pPr>
            <a:lvl9pPr marL="4114800" lvl="8" indent="-228600" algn="l">
              <a:lnSpc>
                <a:spcPct val="100000"/>
              </a:lnSpc>
              <a:spcBef>
                <a:spcPts val="300"/>
              </a:spcBef>
              <a:spcAft>
                <a:spcPts val="300"/>
              </a:spcAft>
              <a:buClr>
                <a:schemeClr val="dk1"/>
              </a:buClr>
              <a:buSzPts val="1575"/>
              <a:buNone/>
              <a:defRPr sz="1575"/>
            </a:lvl9pPr>
          </a:lstStyle>
          <a:p>
            <a:endParaRPr/>
          </a:p>
        </p:txBody>
      </p:sp>
      <p:sp>
        <p:nvSpPr>
          <p:cNvPr id="26" name="Google Shape;26;p2"/>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x Columns with Captions Slide">
  <p:cSld name="Six Columns with Captions Slide">
    <p:bg>
      <p:bgPr>
        <a:solidFill>
          <a:schemeClr val="accent2"/>
        </a:solidFill>
        <a:effectLst/>
      </p:bgPr>
    </p:bg>
    <p:spTree>
      <p:nvGrpSpPr>
        <p:cNvPr id="1" name="Shape 122"/>
        <p:cNvGrpSpPr/>
        <p:nvPr/>
      </p:nvGrpSpPr>
      <p:grpSpPr>
        <a:xfrm>
          <a:off x="0" y="0"/>
          <a:ext cx="0" cy="0"/>
          <a:chOff x="0" y="0"/>
          <a:chExt cx="0" cy="0"/>
        </a:xfrm>
      </p:grpSpPr>
      <p:sp>
        <p:nvSpPr>
          <p:cNvPr id="123" name="Google Shape;123;p11"/>
          <p:cNvSpPr/>
          <p:nvPr/>
        </p:nvSpPr>
        <p:spPr>
          <a:xfrm>
            <a:off x="0" y="292100"/>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124" name="Google Shape;124;p11"/>
          <p:cNvCxnSpPr/>
          <p:nvPr/>
        </p:nvCxnSpPr>
        <p:spPr>
          <a:xfrm>
            <a:off x="685800" y="4824413"/>
            <a:ext cx="8001000" cy="0"/>
          </a:xfrm>
          <a:prstGeom prst="straightConnector1">
            <a:avLst/>
          </a:prstGeom>
          <a:noFill/>
          <a:ln w="12700" cap="flat" cmpd="sng">
            <a:solidFill>
              <a:schemeClr val="dk1"/>
            </a:solidFill>
            <a:prstDash val="solid"/>
            <a:round/>
            <a:headEnd type="none" w="sm" len="sm"/>
            <a:tailEnd type="none" w="sm" len="sm"/>
          </a:ln>
        </p:spPr>
      </p:cxnSp>
      <p:grpSp>
        <p:nvGrpSpPr>
          <p:cNvPr id="125" name="Google Shape;125;p11"/>
          <p:cNvGrpSpPr/>
          <p:nvPr/>
        </p:nvGrpSpPr>
        <p:grpSpPr>
          <a:xfrm>
            <a:off x="0" y="0"/>
            <a:ext cx="9144000" cy="5143500"/>
            <a:chOff x="0" y="0"/>
            <a:chExt cx="9144000" cy="5143500"/>
          </a:xfrm>
        </p:grpSpPr>
        <p:sp>
          <p:nvSpPr>
            <p:cNvPr id="126" name="Google Shape;126;p11"/>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7" name="Google Shape;127;p11"/>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8" name="Google Shape;128;p11"/>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9" name="Google Shape;129;p11"/>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30" name="Google Shape;130;p11"/>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131" name="Google Shape;131;p11"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132" name="Google Shape;132;p11"/>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133" name="Google Shape;133;p11"/>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1"/>
          <p:cNvSpPr txBox="1">
            <a:spLocks noGrp="1"/>
          </p:cNvSpPr>
          <p:nvPr>
            <p:ph type="body" idx="1"/>
          </p:nvPr>
        </p:nvSpPr>
        <p:spPr>
          <a:xfrm>
            <a:off x="457200" y="914400"/>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35" name="Google Shape;135;p11"/>
          <p:cNvSpPr txBox="1">
            <a:spLocks noGrp="1"/>
          </p:cNvSpPr>
          <p:nvPr>
            <p:ph type="body" idx="2"/>
          </p:nvPr>
        </p:nvSpPr>
        <p:spPr>
          <a:xfrm>
            <a:off x="3246120" y="914400"/>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36" name="Google Shape;136;p11"/>
          <p:cNvSpPr txBox="1">
            <a:spLocks noGrp="1"/>
          </p:cNvSpPr>
          <p:nvPr>
            <p:ph type="body" idx="3"/>
          </p:nvPr>
        </p:nvSpPr>
        <p:spPr>
          <a:xfrm>
            <a:off x="6035040" y="914400"/>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37" name="Google Shape;137;p11"/>
          <p:cNvSpPr txBox="1">
            <a:spLocks noGrp="1"/>
          </p:cNvSpPr>
          <p:nvPr>
            <p:ph type="body" idx="4"/>
          </p:nvPr>
        </p:nvSpPr>
        <p:spPr>
          <a:xfrm>
            <a:off x="457200" y="2266950"/>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138" name="Google Shape;138;p11"/>
          <p:cNvSpPr txBox="1">
            <a:spLocks noGrp="1"/>
          </p:cNvSpPr>
          <p:nvPr>
            <p:ph type="body" idx="5"/>
          </p:nvPr>
        </p:nvSpPr>
        <p:spPr>
          <a:xfrm>
            <a:off x="3246120" y="2266950"/>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139" name="Google Shape;139;p11"/>
          <p:cNvSpPr txBox="1">
            <a:spLocks noGrp="1"/>
          </p:cNvSpPr>
          <p:nvPr>
            <p:ph type="body" idx="6"/>
          </p:nvPr>
        </p:nvSpPr>
        <p:spPr>
          <a:xfrm>
            <a:off x="6035040" y="2266950"/>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140" name="Google Shape;140;p11"/>
          <p:cNvSpPr txBox="1">
            <a:spLocks noGrp="1"/>
          </p:cNvSpPr>
          <p:nvPr>
            <p:ph type="body" idx="7"/>
          </p:nvPr>
        </p:nvSpPr>
        <p:spPr>
          <a:xfrm>
            <a:off x="457200" y="2854139"/>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41" name="Google Shape;141;p11"/>
          <p:cNvSpPr txBox="1">
            <a:spLocks noGrp="1"/>
          </p:cNvSpPr>
          <p:nvPr>
            <p:ph type="body" idx="8"/>
          </p:nvPr>
        </p:nvSpPr>
        <p:spPr>
          <a:xfrm>
            <a:off x="3246120" y="2854139"/>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42" name="Google Shape;142;p11"/>
          <p:cNvSpPr txBox="1">
            <a:spLocks noGrp="1"/>
          </p:cNvSpPr>
          <p:nvPr>
            <p:ph type="body" idx="9"/>
          </p:nvPr>
        </p:nvSpPr>
        <p:spPr>
          <a:xfrm>
            <a:off x="6035040" y="2854139"/>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43" name="Google Shape;143;p11"/>
          <p:cNvSpPr txBox="1">
            <a:spLocks noGrp="1"/>
          </p:cNvSpPr>
          <p:nvPr>
            <p:ph type="body" idx="13"/>
          </p:nvPr>
        </p:nvSpPr>
        <p:spPr>
          <a:xfrm>
            <a:off x="457200" y="4206689"/>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144" name="Google Shape;144;p11"/>
          <p:cNvSpPr txBox="1">
            <a:spLocks noGrp="1"/>
          </p:cNvSpPr>
          <p:nvPr>
            <p:ph type="body" idx="14"/>
          </p:nvPr>
        </p:nvSpPr>
        <p:spPr>
          <a:xfrm>
            <a:off x="3246120" y="4206689"/>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145" name="Google Shape;145;p11"/>
          <p:cNvSpPr txBox="1">
            <a:spLocks noGrp="1"/>
          </p:cNvSpPr>
          <p:nvPr>
            <p:ph type="body" idx="15"/>
          </p:nvPr>
        </p:nvSpPr>
        <p:spPr>
          <a:xfrm>
            <a:off x="6035040" y="4206689"/>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146" name="Google Shape;146;p11"/>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accent2"/>
        </a:solidFill>
        <a:effectLst/>
      </p:bgPr>
    </p:bg>
    <p:spTree>
      <p:nvGrpSpPr>
        <p:cNvPr id="1" name="Shape 151"/>
        <p:cNvGrpSpPr/>
        <p:nvPr/>
      </p:nvGrpSpPr>
      <p:grpSpPr>
        <a:xfrm>
          <a:off x="0" y="0"/>
          <a:ext cx="0" cy="0"/>
          <a:chOff x="0" y="0"/>
          <a:chExt cx="0" cy="0"/>
        </a:xfrm>
      </p:grpSpPr>
      <p:sp>
        <p:nvSpPr>
          <p:cNvPr id="152" name="Google Shape;152;p13"/>
          <p:cNvSpPr/>
          <p:nvPr/>
        </p:nvSpPr>
        <p:spPr>
          <a:xfrm>
            <a:off x="0" y="306388"/>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53" name="Google Shape;153;p13"/>
          <p:cNvGrpSpPr/>
          <p:nvPr/>
        </p:nvGrpSpPr>
        <p:grpSpPr>
          <a:xfrm>
            <a:off x="0" y="0"/>
            <a:ext cx="9144000" cy="5143500"/>
            <a:chOff x="0" y="0"/>
            <a:chExt cx="9144000" cy="5143500"/>
          </a:xfrm>
        </p:grpSpPr>
        <p:sp>
          <p:nvSpPr>
            <p:cNvPr id="154" name="Google Shape;154;p13"/>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5" name="Google Shape;155;p13"/>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13"/>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13"/>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58" name="Google Shape;158;p13"/>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159" name="Google Shape;159;p13"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160" name="Google Shape;160;p13"/>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161" name="Google Shape;161;p13"/>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atin typeface="Arial" panose="020B0604020202020204"/>
                <a:ea typeface="Arial" panose="020B0604020202020204"/>
                <a:cs typeface="Arial" panose="020B0604020202020204"/>
                <a:sym typeface="Arial" panose="020B060402020202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3"/>
          <p:cNvSpPr txBox="1">
            <a:spLocks noGrp="1"/>
          </p:cNvSpPr>
          <p:nvPr>
            <p:ph type="body" idx="1"/>
          </p:nvPr>
        </p:nvSpPr>
        <p:spPr>
          <a:xfrm>
            <a:off x="457200" y="911224"/>
            <a:ext cx="822960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63" name="Google Shape;163;p13"/>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Two-thirds Slide">
  <p:cSld name="Content Two-thirds Slide">
    <p:bg>
      <p:bgPr>
        <a:solidFill>
          <a:schemeClr val="accent2"/>
        </a:solidFill>
        <a:effectLst/>
      </p:bgPr>
    </p:bg>
    <p:spTree>
      <p:nvGrpSpPr>
        <p:cNvPr id="1" name="Shape 164"/>
        <p:cNvGrpSpPr/>
        <p:nvPr/>
      </p:nvGrpSpPr>
      <p:grpSpPr>
        <a:xfrm>
          <a:off x="0" y="0"/>
          <a:ext cx="0" cy="0"/>
          <a:chOff x="0" y="0"/>
          <a:chExt cx="0" cy="0"/>
        </a:xfrm>
      </p:grpSpPr>
      <p:sp>
        <p:nvSpPr>
          <p:cNvPr id="165" name="Google Shape;165;p14"/>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66" name="Google Shape;166;p14"/>
          <p:cNvGrpSpPr/>
          <p:nvPr/>
        </p:nvGrpSpPr>
        <p:grpSpPr>
          <a:xfrm>
            <a:off x="0" y="0"/>
            <a:ext cx="9144000" cy="5143500"/>
            <a:chOff x="0" y="0"/>
            <a:chExt cx="9144000" cy="5143500"/>
          </a:xfrm>
        </p:grpSpPr>
        <p:sp>
          <p:nvSpPr>
            <p:cNvPr id="167" name="Google Shape;167;p14"/>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14"/>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14"/>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14"/>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1" name="Google Shape;171;p14"/>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172" name="Google Shape;172;p14"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173" name="Google Shape;173;p14"/>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174" name="Google Shape;174;p14"/>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14"/>
          <p:cNvSpPr txBox="1">
            <a:spLocks noGrp="1"/>
          </p:cNvSpPr>
          <p:nvPr>
            <p:ph type="body" idx="1"/>
          </p:nvPr>
        </p:nvSpPr>
        <p:spPr>
          <a:xfrm>
            <a:off x="457200" y="911224"/>
            <a:ext cx="544068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76" name="Google Shape;176;p14"/>
          <p:cNvSpPr txBox="1">
            <a:spLocks noGrp="1"/>
          </p:cNvSpPr>
          <p:nvPr>
            <p:ph type="body" idx="2"/>
          </p:nvPr>
        </p:nvSpPr>
        <p:spPr>
          <a:xfrm>
            <a:off x="6035040" y="911224"/>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77" name="Google Shape;177;p14"/>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SAE Box">
  <p:cSld name="Title Slide SAE Box">
    <p:bg>
      <p:bgPr>
        <a:solidFill>
          <a:schemeClr val="accent2"/>
        </a:solidFill>
        <a:effectLst/>
      </p:bgPr>
    </p:bg>
    <p:spTree>
      <p:nvGrpSpPr>
        <p:cNvPr id="1" name="Shape 178"/>
        <p:cNvGrpSpPr/>
        <p:nvPr/>
      </p:nvGrpSpPr>
      <p:grpSpPr>
        <a:xfrm>
          <a:off x="0" y="0"/>
          <a:ext cx="0" cy="0"/>
          <a:chOff x="0" y="0"/>
          <a:chExt cx="0" cy="0"/>
        </a:xfrm>
      </p:grpSpPr>
      <p:grpSp>
        <p:nvGrpSpPr>
          <p:cNvPr id="179" name="Google Shape;179;p15"/>
          <p:cNvGrpSpPr/>
          <p:nvPr/>
        </p:nvGrpSpPr>
        <p:grpSpPr>
          <a:xfrm>
            <a:off x="0" y="0"/>
            <a:ext cx="9144000" cy="5143500"/>
            <a:chOff x="0" y="0"/>
            <a:chExt cx="9144000" cy="5143500"/>
          </a:xfrm>
        </p:grpSpPr>
        <p:sp>
          <p:nvSpPr>
            <p:cNvPr id="180" name="Google Shape;180;p15"/>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15"/>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2" name="Google Shape;182;p15"/>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3" name="Google Shape;183;p15"/>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84" name="Google Shape;184;p15" descr="A picture containing drawing&#10;&#10;Description automatically generated"/>
          <p:cNvPicPr preferRelativeResize="0"/>
          <p:nvPr/>
        </p:nvPicPr>
        <p:blipFill rotWithShape="1">
          <a:blip r:embed="rId2"/>
          <a:srcRect/>
          <a:stretch>
            <a:fillRect/>
          </a:stretch>
        </p:blipFill>
        <p:spPr>
          <a:xfrm>
            <a:off x="114300" y="4751388"/>
            <a:ext cx="914400" cy="246062"/>
          </a:xfrm>
          <a:prstGeom prst="rect">
            <a:avLst/>
          </a:prstGeom>
          <a:noFill/>
          <a:ln>
            <a:noFill/>
          </a:ln>
        </p:spPr>
      </p:pic>
      <p:pic>
        <p:nvPicPr>
          <p:cNvPr id="185" name="Google Shape;185;p15"/>
          <p:cNvPicPr preferRelativeResize="0"/>
          <p:nvPr/>
        </p:nvPicPr>
        <p:blipFill rotWithShape="1">
          <a:blip r:embed="rId3"/>
          <a:srcRect/>
          <a:stretch>
            <a:fillRect/>
          </a:stretch>
        </p:blipFill>
        <p:spPr>
          <a:xfrm>
            <a:off x="7939088" y="4768850"/>
            <a:ext cx="955675" cy="233363"/>
          </a:xfrm>
          <a:prstGeom prst="rect">
            <a:avLst/>
          </a:prstGeom>
          <a:noFill/>
          <a:ln>
            <a:noFill/>
          </a:ln>
        </p:spPr>
      </p:pic>
      <p:pic>
        <p:nvPicPr>
          <p:cNvPr id="186" name="Google Shape;186;p15"/>
          <p:cNvPicPr preferRelativeResize="0"/>
          <p:nvPr/>
        </p:nvPicPr>
        <p:blipFill rotWithShape="1">
          <a:blip r:embed="rId4"/>
          <a:srcRect/>
          <a:stretch>
            <a:fillRect/>
          </a:stretch>
        </p:blipFill>
        <p:spPr>
          <a:xfrm>
            <a:off x="3654425" y="4543425"/>
            <a:ext cx="1263650" cy="571500"/>
          </a:xfrm>
          <a:prstGeom prst="rect">
            <a:avLst/>
          </a:prstGeom>
          <a:noFill/>
          <a:ln>
            <a:noFill/>
          </a:ln>
        </p:spPr>
      </p:pic>
      <p:pic>
        <p:nvPicPr>
          <p:cNvPr id="187" name="Google Shape;187;p15" descr="A picture containing drawing&#10;&#10;Description automatically generated"/>
          <p:cNvPicPr preferRelativeResize="0"/>
          <p:nvPr/>
        </p:nvPicPr>
        <p:blipFill rotWithShape="1">
          <a:blip r:embed="rId2"/>
          <a:srcRect/>
          <a:stretch>
            <a:fillRect/>
          </a:stretch>
        </p:blipFill>
        <p:spPr>
          <a:xfrm>
            <a:off x="114300" y="4768850"/>
            <a:ext cx="914400" cy="246063"/>
          </a:xfrm>
          <a:prstGeom prst="rect">
            <a:avLst/>
          </a:prstGeom>
          <a:noFill/>
          <a:ln>
            <a:noFill/>
          </a:ln>
        </p:spPr>
      </p:pic>
      <p:pic>
        <p:nvPicPr>
          <p:cNvPr id="188" name="Google Shape;188;p15"/>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189" name="Google Shape;189;p15"/>
          <p:cNvSpPr txBox="1">
            <a:spLocks noGrp="1"/>
          </p:cNvSpPr>
          <p:nvPr>
            <p:ph type="title"/>
          </p:nvPr>
        </p:nvSpPr>
        <p:spPr>
          <a:xfrm>
            <a:off x="685800" y="314324"/>
            <a:ext cx="7735824" cy="1257301"/>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21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15"/>
          <p:cNvSpPr txBox="1">
            <a:spLocks noGrp="1"/>
          </p:cNvSpPr>
          <p:nvPr>
            <p:ph type="body" idx="1"/>
          </p:nvPr>
        </p:nvSpPr>
        <p:spPr>
          <a:xfrm>
            <a:off x="685802" y="1628774"/>
            <a:ext cx="7731125" cy="193357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FFFFFF"/>
              </a:buClr>
              <a:buSzPts val="2100"/>
              <a:buFont typeface="Arial" panose="020B0604020202020204"/>
              <a:buNone/>
              <a:defRPr sz="2100" b="0">
                <a:solidFill>
                  <a:srgbClr val="FFFFFF"/>
                </a:solidFill>
                <a:latin typeface="Arial" panose="020B0604020202020204"/>
                <a:ea typeface="Arial" panose="020B0604020202020204"/>
                <a:cs typeface="Arial" panose="020B0604020202020204"/>
                <a:sym typeface="Arial" panose="020B0604020202020204"/>
              </a:defRPr>
            </a:lvl1pPr>
            <a:lvl2pPr marL="914400" lvl="1" indent="-228600" algn="l">
              <a:spcBef>
                <a:spcPts val="300"/>
              </a:spcBef>
              <a:spcAft>
                <a:spcPts val="0"/>
              </a:spcAft>
              <a:buClr>
                <a:schemeClr val="dk1"/>
              </a:buClr>
              <a:buSzPts val="1575"/>
              <a:buFont typeface="Arial" panose="020B0604020202020204"/>
              <a:buNone/>
              <a:defRPr sz="1575" b="0">
                <a:latin typeface="Arial" panose="020B0604020202020204"/>
                <a:ea typeface="Arial" panose="020B0604020202020204"/>
                <a:cs typeface="Arial" panose="020B0604020202020204"/>
                <a:sym typeface="Arial" panose="020B0604020202020204"/>
              </a:defRPr>
            </a:lvl2pPr>
            <a:lvl3pPr marL="1371600" lvl="2" indent="-228600" algn="l">
              <a:spcBef>
                <a:spcPts val="300"/>
              </a:spcBef>
              <a:spcAft>
                <a:spcPts val="0"/>
              </a:spcAft>
              <a:buClr>
                <a:schemeClr val="dk1"/>
              </a:buClr>
              <a:buSzPts val="1575"/>
              <a:buNone/>
              <a:defRPr sz="1575" b="0">
                <a:latin typeface="Arial" panose="020B0604020202020204"/>
                <a:ea typeface="Arial" panose="020B0604020202020204"/>
                <a:cs typeface="Arial" panose="020B0604020202020204"/>
                <a:sym typeface="Arial" panose="020B0604020202020204"/>
              </a:defRPr>
            </a:lvl3pPr>
            <a:lvl4pPr marL="1828800" lvl="3" indent="-228600" algn="l">
              <a:spcBef>
                <a:spcPts val="300"/>
              </a:spcBef>
              <a:spcAft>
                <a:spcPts val="0"/>
              </a:spcAft>
              <a:buClr>
                <a:schemeClr val="dk1"/>
              </a:buClr>
              <a:buSzPts val="1575"/>
              <a:buNone/>
              <a:defRPr sz="1575" b="0">
                <a:latin typeface="Arial" panose="020B0604020202020204"/>
                <a:ea typeface="Arial" panose="020B0604020202020204"/>
                <a:cs typeface="Arial" panose="020B0604020202020204"/>
                <a:sym typeface="Arial" panose="020B0604020202020204"/>
              </a:defRPr>
            </a:lvl4pPr>
            <a:lvl5pPr marL="2286000" lvl="4" indent="-228600" algn="l">
              <a:spcBef>
                <a:spcPts val="300"/>
              </a:spcBef>
              <a:spcAft>
                <a:spcPts val="0"/>
              </a:spcAft>
              <a:buClr>
                <a:schemeClr val="dk1"/>
              </a:buClr>
              <a:buSzPts val="1575"/>
              <a:buFont typeface="Arial" panose="020B0604020202020204"/>
              <a:buNone/>
              <a:defRPr sz="1575" b="0">
                <a:latin typeface="Arial" panose="020B0604020202020204"/>
                <a:ea typeface="Arial" panose="020B0604020202020204"/>
                <a:cs typeface="Arial" panose="020B0604020202020204"/>
                <a:sym typeface="Arial" panose="020B0604020202020204"/>
              </a:defRPr>
            </a:lvl5pPr>
            <a:lvl6pPr marL="2743200" lvl="5" indent="-228600" algn="l">
              <a:lnSpc>
                <a:spcPct val="100000"/>
              </a:lnSpc>
              <a:spcBef>
                <a:spcPts val="300"/>
              </a:spcBef>
              <a:spcAft>
                <a:spcPts val="0"/>
              </a:spcAft>
              <a:buClr>
                <a:schemeClr val="dk1"/>
              </a:buClr>
              <a:buSzPts val="1575"/>
              <a:buNone/>
              <a:defRPr sz="1575"/>
            </a:lvl6pPr>
            <a:lvl7pPr marL="3200400" lvl="6" indent="-228600" algn="l">
              <a:lnSpc>
                <a:spcPct val="100000"/>
              </a:lnSpc>
              <a:spcBef>
                <a:spcPts val="300"/>
              </a:spcBef>
              <a:spcAft>
                <a:spcPts val="0"/>
              </a:spcAft>
              <a:buClr>
                <a:schemeClr val="dk1"/>
              </a:buClr>
              <a:buSzPts val="1575"/>
              <a:buNone/>
              <a:defRPr sz="1575"/>
            </a:lvl7pPr>
            <a:lvl8pPr marL="3657600" lvl="7" indent="-228600" algn="l">
              <a:lnSpc>
                <a:spcPct val="100000"/>
              </a:lnSpc>
              <a:spcBef>
                <a:spcPts val="300"/>
              </a:spcBef>
              <a:spcAft>
                <a:spcPts val="0"/>
              </a:spcAft>
              <a:buClr>
                <a:schemeClr val="dk1"/>
              </a:buClr>
              <a:buSzPts val="1575"/>
              <a:buNone/>
              <a:defRPr sz="1575"/>
            </a:lvl8pPr>
            <a:lvl9pPr marL="4114800" lvl="8" indent="-228600" algn="l">
              <a:lnSpc>
                <a:spcPct val="100000"/>
              </a:lnSpc>
              <a:spcBef>
                <a:spcPts val="300"/>
              </a:spcBef>
              <a:spcAft>
                <a:spcPts val="300"/>
              </a:spcAft>
              <a:buClr>
                <a:schemeClr val="dk1"/>
              </a:buClr>
              <a:buSzPts val="1575"/>
              <a:buNone/>
              <a:defRPr sz="1575"/>
            </a:lvl9pPr>
          </a:lstStyle>
          <a:p>
            <a:endParaRPr/>
          </a:p>
        </p:txBody>
      </p:sp>
      <p:sp>
        <p:nvSpPr>
          <p:cNvPr id="191" name="Google Shape;191;p15"/>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One-third Slide">
  <p:cSld name="Content One-third Slide">
    <p:bg>
      <p:bgPr>
        <a:solidFill>
          <a:schemeClr val="accent2"/>
        </a:solidFill>
        <a:effectLst/>
      </p:bgPr>
    </p:bg>
    <p:spTree>
      <p:nvGrpSpPr>
        <p:cNvPr id="1" name="Shape 192"/>
        <p:cNvGrpSpPr/>
        <p:nvPr/>
      </p:nvGrpSpPr>
      <p:grpSpPr>
        <a:xfrm>
          <a:off x="0" y="0"/>
          <a:ext cx="0" cy="0"/>
          <a:chOff x="0" y="0"/>
          <a:chExt cx="0" cy="0"/>
        </a:xfrm>
      </p:grpSpPr>
      <p:sp>
        <p:nvSpPr>
          <p:cNvPr id="193" name="Google Shape;193;p16"/>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94" name="Google Shape;194;p16"/>
          <p:cNvGrpSpPr/>
          <p:nvPr/>
        </p:nvGrpSpPr>
        <p:grpSpPr>
          <a:xfrm>
            <a:off x="0" y="0"/>
            <a:ext cx="9144000" cy="5143500"/>
            <a:chOff x="0" y="0"/>
            <a:chExt cx="9144000" cy="5143500"/>
          </a:xfrm>
        </p:grpSpPr>
        <p:sp>
          <p:nvSpPr>
            <p:cNvPr id="195" name="Google Shape;195;p16"/>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16"/>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7" name="Google Shape;197;p16"/>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8" name="Google Shape;198;p16"/>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99" name="Google Shape;199;p16"/>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200" name="Google Shape;200;p16"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201" name="Google Shape;201;p16"/>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202" name="Google Shape;202;p16"/>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16"/>
          <p:cNvSpPr txBox="1">
            <a:spLocks noGrp="1"/>
          </p:cNvSpPr>
          <p:nvPr>
            <p:ph type="body" idx="1"/>
          </p:nvPr>
        </p:nvSpPr>
        <p:spPr>
          <a:xfrm>
            <a:off x="457200" y="911224"/>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04" name="Google Shape;204;p16"/>
          <p:cNvSpPr txBox="1">
            <a:spLocks noGrp="1"/>
          </p:cNvSpPr>
          <p:nvPr>
            <p:ph type="body" idx="2"/>
          </p:nvPr>
        </p:nvSpPr>
        <p:spPr>
          <a:xfrm>
            <a:off x="3246120" y="911224"/>
            <a:ext cx="544068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05" name="Google Shape;205;p16"/>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Two Columns Slide">
  <p:cSld name="Content Two Columns Slide">
    <p:bg>
      <p:bgPr>
        <a:solidFill>
          <a:schemeClr val="accent2"/>
        </a:solidFill>
        <a:effectLst/>
      </p:bgPr>
    </p:bg>
    <p:spTree>
      <p:nvGrpSpPr>
        <p:cNvPr id="1" name="Shape 206"/>
        <p:cNvGrpSpPr/>
        <p:nvPr/>
      </p:nvGrpSpPr>
      <p:grpSpPr>
        <a:xfrm>
          <a:off x="0" y="0"/>
          <a:ext cx="0" cy="0"/>
          <a:chOff x="0" y="0"/>
          <a:chExt cx="0" cy="0"/>
        </a:xfrm>
      </p:grpSpPr>
      <p:sp>
        <p:nvSpPr>
          <p:cNvPr id="207" name="Google Shape;207;p17"/>
          <p:cNvSpPr/>
          <p:nvPr/>
        </p:nvSpPr>
        <p:spPr>
          <a:xfrm>
            <a:off x="0" y="292100"/>
            <a:ext cx="9144000" cy="4846638"/>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8" name="Google Shape;208;p17"/>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17"/>
          <p:cNvSpPr txBox="1">
            <a:spLocks noGrp="1"/>
          </p:cNvSpPr>
          <p:nvPr>
            <p:ph type="body" idx="1"/>
          </p:nvPr>
        </p:nvSpPr>
        <p:spPr>
          <a:xfrm>
            <a:off x="457200" y="911224"/>
            <a:ext cx="4050792"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10" name="Google Shape;210;p17"/>
          <p:cNvSpPr txBox="1">
            <a:spLocks noGrp="1"/>
          </p:cNvSpPr>
          <p:nvPr>
            <p:ph type="body" idx="2"/>
          </p:nvPr>
        </p:nvSpPr>
        <p:spPr>
          <a:xfrm>
            <a:off x="4636008" y="911224"/>
            <a:ext cx="4050792"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11" name="Google Shape;211;p17"/>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Slide">
  <p:cSld name="Three Columns Slide">
    <p:bg>
      <p:bgPr>
        <a:solidFill>
          <a:schemeClr val="accent2"/>
        </a:solidFill>
        <a:effectLst/>
      </p:bgPr>
    </p:bg>
    <p:spTree>
      <p:nvGrpSpPr>
        <p:cNvPr id="1" name="Shape 212"/>
        <p:cNvGrpSpPr/>
        <p:nvPr/>
      </p:nvGrpSpPr>
      <p:grpSpPr>
        <a:xfrm>
          <a:off x="0" y="0"/>
          <a:ext cx="0" cy="0"/>
          <a:chOff x="0" y="0"/>
          <a:chExt cx="0" cy="0"/>
        </a:xfrm>
      </p:grpSpPr>
      <p:sp>
        <p:nvSpPr>
          <p:cNvPr id="213" name="Google Shape;213;p18"/>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14" name="Google Shape;214;p18"/>
          <p:cNvGrpSpPr/>
          <p:nvPr/>
        </p:nvGrpSpPr>
        <p:grpSpPr>
          <a:xfrm>
            <a:off x="0" y="0"/>
            <a:ext cx="9144000" cy="5143500"/>
            <a:chOff x="0" y="0"/>
            <a:chExt cx="9144000" cy="5143500"/>
          </a:xfrm>
        </p:grpSpPr>
        <p:sp>
          <p:nvSpPr>
            <p:cNvPr id="215" name="Google Shape;215;p18"/>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6" name="Google Shape;216;p18"/>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7" name="Google Shape;217;p18"/>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8" name="Google Shape;218;p18"/>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19" name="Google Shape;219;p18"/>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220" name="Google Shape;220;p18"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221" name="Google Shape;221;p18"/>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222" name="Google Shape;222;p18"/>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18"/>
          <p:cNvSpPr txBox="1">
            <a:spLocks noGrp="1"/>
          </p:cNvSpPr>
          <p:nvPr>
            <p:ph type="body" idx="1"/>
          </p:nvPr>
        </p:nvSpPr>
        <p:spPr>
          <a:xfrm>
            <a:off x="457200" y="914400"/>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24" name="Google Shape;224;p18"/>
          <p:cNvSpPr txBox="1">
            <a:spLocks noGrp="1"/>
          </p:cNvSpPr>
          <p:nvPr>
            <p:ph type="body" idx="2"/>
          </p:nvPr>
        </p:nvSpPr>
        <p:spPr>
          <a:xfrm>
            <a:off x="3246120" y="914400"/>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25" name="Google Shape;225;p18"/>
          <p:cNvSpPr txBox="1">
            <a:spLocks noGrp="1"/>
          </p:cNvSpPr>
          <p:nvPr>
            <p:ph type="body" idx="3"/>
          </p:nvPr>
        </p:nvSpPr>
        <p:spPr>
          <a:xfrm>
            <a:off x="6035040" y="914400"/>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26" name="Google Shape;226;p18"/>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Bottom Two Columns Slide">
  <p:cSld name="Content with Bottom Two Columns Slide">
    <p:bg>
      <p:bgPr>
        <a:solidFill>
          <a:schemeClr val="accent2"/>
        </a:solidFill>
        <a:effectLst/>
      </p:bgPr>
    </p:bg>
    <p:spTree>
      <p:nvGrpSpPr>
        <p:cNvPr id="1" name="Shape 227"/>
        <p:cNvGrpSpPr/>
        <p:nvPr/>
      </p:nvGrpSpPr>
      <p:grpSpPr>
        <a:xfrm>
          <a:off x="0" y="0"/>
          <a:ext cx="0" cy="0"/>
          <a:chOff x="0" y="0"/>
          <a:chExt cx="0" cy="0"/>
        </a:xfrm>
      </p:grpSpPr>
      <p:sp>
        <p:nvSpPr>
          <p:cNvPr id="228" name="Google Shape;228;p19"/>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9" name="Google Shape;229;p19"/>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9"/>
          <p:cNvSpPr txBox="1">
            <a:spLocks noGrp="1"/>
          </p:cNvSpPr>
          <p:nvPr>
            <p:ph type="body" idx="1"/>
          </p:nvPr>
        </p:nvSpPr>
        <p:spPr>
          <a:xfrm>
            <a:off x="457200" y="911226"/>
            <a:ext cx="8229600" cy="1255903"/>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31" name="Google Shape;231;p19"/>
          <p:cNvSpPr txBox="1">
            <a:spLocks noGrp="1"/>
          </p:cNvSpPr>
          <p:nvPr>
            <p:ph type="body" idx="2"/>
          </p:nvPr>
        </p:nvSpPr>
        <p:spPr>
          <a:xfrm>
            <a:off x="457200" y="2286000"/>
            <a:ext cx="4050792" cy="22860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32" name="Google Shape;232;p19"/>
          <p:cNvSpPr txBox="1">
            <a:spLocks noGrp="1"/>
          </p:cNvSpPr>
          <p:nvPr>
            <p:ph type="body" idx="3"/>
          </p:nvPr>
        </p:nvSpPr>
        <p:spPr>
          <a:xfrm>
            <a:off x="4636008" y="2286000"/>
            <a:ext cx="4050792" cy="22860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33" name="Google Shape;233;p19"/>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Bottom Three Columns Slide">
  <p:cSld name="Content with Bottom Three Columns Slide">
    <p:bg>
      <p:bgPr>
        <a:solidFill>
          <a:schemeClr val="accent2"/>
        </a:solidFill>
        <a:effectLst/>
      </p:bgPr>
    </p:bg>
    <p:spTree>
      <p:nvGrpSpPr>
        <p:cNvPr id="1" name="Shape 234"/>
        <p:cNvGrpSpPr/>
        <p:nvPr/>
      </p:nvGrpSpPr>
      <p:grpSpPr>
        <a:xfrm>
          <a:off x="0" y="0"/>
          <a:ext cx="0" cy="0"/>
          <a:chOff x="0" y="0"/>
          <a:chExt cx="0" cy="0"/>
        </a:xfrm>
      </p:grpSpPr>
      <p:sp>
        <p:nvSpPr>
          <p:cNvPr id="235" name="Google Shape;235;p20"/>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6" name="Google Shape;236;p20"/>
          <p:cNvGrpSpPr/>
          <p:nvPr/>
        </p:nvGrpSpPr>
        <p:grpSpPr>
          <a:xfrm>
            <a:off x="0" y="0"/>
            <a:ext cx="9144000" cy="5143500"/>
            <a:chOff x="0" y="0"/>
            <a:chExt cx="9144000" cy="5143500"/>
          </a:xfrm>
        </p:grpSpPr>
        <p:sp>
          <p:nvSpPr>
            <p:cNvPr id="237" name="Google Shape;237;p20"/>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8" name="Google Shape;238;p20"/>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9" name="Google Shape;239;p20"/>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0" name="Google Shape;240;p20"/>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41" name="Google Shape;241;p20"/>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242" name="Google Shape;242;p20"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243" name="Google Shape;243;p20"/>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244" name="Google Shape;244;p20"/>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20"/>
          <p:cNvSpPr txBox="1">
            <a:spLocks noGrp="1"/>
          </p:cNvSpPr>
          <p:nvPr>
            <p:ph type="body" idx="1"/>
          </p:nvPr>
        </p:nvSpPr>
        <p:spPr>
          <a:xfrm>
            <a:off x="457200" y="911226"/>
            <a:ext cx="8229600" cy="158432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46" name="Google Shape;246;p20"/>
          <p:cNvSpPr txBox="1">
            <a:spLocks noGrp="1"/>
          </p:cNvSpPr>
          <p:nvPr>
            <p:ph type="body" idx="2"/>
          </p:nvPr>
        </p:nvSpPr>
        <p:spPr>
          <a:xfrm>
            <a:off x="457200" y="2606040"/>
            <a:ext cx="2651760" cy="1965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47" name="Google Shape;247;p20"/>
          <p:cNvSpPr txBox="1">
            <a:spLocks noGrp="1"/>
          </p:cNvSpPr>
          <p:nvPr>
            <p:ph type="body" idx="3"/>
          </p:nvPr>
        </p:nvSpPr>
        <p:spPr>
          <a:xfrm>
            <a:off x="3246120" y="2606040"/>
            <a:ext cx="2651760" cy="1965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48" name="Google Shape;248;p20"/>
          <p:cNvSpPr txBox="1">
            <a:spLocks noGrp="1"/>
          </p:cNvSpPr>
          <p:nvPr>
            <p:ph type="body" idx="4"/>
          </p:nvPr>
        </p:nvSpPr>
        <p:spPr>
          <a:xfrm>
            <a:off x="6035040" y="2606040"/>
            <a:ext cx="2651760" cy="1965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49" name="Google Shape;249;p20"/>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x Columns with Captions Slide">
  <p:cSld name="Six Columns with Captions Slide">
    <p:bg>
      <p:bgPr>
        <a:solidFill>
          <a:schemeClr val="accent2"/>
        </a:solidFill>
        <a:effectLst/>
      </p:bgPr>
    </p:bg>
    <p:spTree>
      <p:nvGrpSpPr>
        <p:cNvPr id="1" name="Shape 250"/>
        <p:cNvGrpSpPr/>
        <p:nvPr/>
      </p:nvGrpSpPr>
      <p:grpSpPr>
        <a:xfrm>
          <a:off x="0" y="0"/>
          <a:ext cx="0" cy="0"/>
          <a:chOff x="0" y="0"/>
          <a:chExt cx="0" cy="0"/>
        </a:xfrm>
      </p:grpSpPr>
      <p:sp>
        <p:nvSpPr>
          <p:cNvPr id="251" name="Google Shape;251;p21"/>
          <p:cNvSpPr/>
          <p:nvPr/>
        </p:nvSpPr>
        <p:spPr>
          <a:xfrm>
            <a:off x="0" y="292100"/>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52" name="Google Shape;252;p21"/>
          <p:cNvCxnSpPr/>
          <p:nvPr/>
        </p:nvCxnSpPr>
        <p:spPr>
          <a:xfrm>
            <a:off x="685800" y="4824413"/>
            <a:ext cx="8001000" cy="0"/>
          </a:xfrm>
          <a:prstGeom prst="straightConnector1">
            <a:avLst/>
          </a:prstGeom>
          <a:noFill/>
          <a:ln w="12700" cap="flat" cmpd="sng">
            <a:solidFill>
              <a:schemeClr val="dk1"/>
            </a:solidFill>
            <a:prstDash val="solid"/>
            <a:round/>
            <a:headEnd type="none" w="sm" len="sm"/>
            <a:tailEnd type="none" w="sm" len="sm"/>
          </a:ln>
        </p:spPr>
      </p:cxnSp>
      <p:grpSp>
        <p:nvGrpSpPr>
          <p:cNvPr id="253" name="Google Shape;253;p21"/>
          <p:cNvGrpSpPr/>
          <p:nvPr/>
        </p:nvGrpSpPr>
        <p:grpSpPr>
          <a:xfrm>
            <a:off x="0" y="0"/>
            <a:ext cx="9144000" cy="5143500"/>
            <a:chOff x="0" y="0"/>
            <a:chExt cx="9144000" cy="5143500"/>
          </a:xfrm>
        </p:grpSpPr>
        <p:sp>
          <p:nvSpPr>
            <p:cNvPr id="254" name="Google Shape;254;p21"/>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5" name="Google Shape;255;p21"/>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1"/>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7" name="Google Shape;257;p21"/>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58" name="Google Shape;258;p21"/>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259" name="Google Shape;259;p21"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260" name="Google Shape;260;p21"/>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261" name="Google Shape;261;p21"/>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p21"/>
          <p:cNvSpPr txBox="1">
            <a:spLocks noGrp="1"/>
          </p:cNvSpPr>
          <p:nvPr>
            <p:ph type="body" idx="1"/>
          </p:nvPr>
        </p:nvSpPr>
        <p:spPr>
          <a:xfrm>
            <a:off x="457200" y="914400"/>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63" name="Google Shape;263;p21"/>
          <p:cNvSpPr txBox="1">
            <a:spLocks noGrp="1"/>
          </p:cNvSpPr>
          <p:nvPr>
            <p:ph type="body" idx="2"/>
          </p:nvPr>
        </p:nvSpPr>
        <p:spPr>
          <a:xfrm>
            <a:off x="3246120" y="914400"/>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64" name="Google Shape;264;p21"/>
          <p:cNvSpPr txBox="1">
            <a:spLocks noGrp="1"/>
          </p:cNvSpPr>
          <p:nvPr>
            <p:ph type="body" idx="3"/>
          </p:nvPr>
        </p:nvSpPr>
        <p:spPr>
          <a:xfrm>
            <a:off x="6035040" y="914400"/>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65" name="Google Shape;265;p21"/>
          <p:cNvSpPr txBox="1">
            <a:spLocks noGrp="1"/>
          </p:cNvSpPr>
          <p:nvPr>
            <p:ph type="body" idx="4"/>
          </p:nvPr>
        </p:nvSpPr>
        <p:spPr>
          <a:xfrm>
            <a:off x="457200" y="2266950"/>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266" name="Google Shape;266;p21"/>
          <p:cNvSpPr txBox="1">
            <a:spLocks noGrp="1"/>
          </p:cNvSpPr>
          <p:nvPr>
            <p:ph type="body" idx="5"/>
          </p:nvPr>
        </p:nvSpPr>
        <p:spPr>
          <a:xfrm>
            <a:off x="3246120" y="2266950"/>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267" name="Google Shape;267;p21"/>
          <p:cNvSpPr txBox="1">
            <a:spLocks noGrp="1"/>
          </p:cNvSpPr>
          <p:nvPr>
            <p:ph type="body" idx="6"/>
          </p:nvPr>
        </p:nvSpPr>
        <p:spPr>
          <a:xfrm>
            <a:off x="6035040" y="2266950"/>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268" name="Google Shape;268;p21"/>
          <p:cNvSpPr txBox="1">
            <a:spLocks noGrp="1"/>
          </p:cNvSpPr>
          <p:nvPr>
            <p:ph type="body" idx="7"/>
          </p:nvPr>
        </p:nvSpPr>
        <p:spPr>
          <a:xfrm>
            <a:off x="457200" y="2854139"/>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69" name="Google Shape;269;p21"/>
          <p:cNvSpPr txBox="1">
            <a:spLocks noGrp="1"/>
          </p:cNvSpPr>
          <p:nvPr>
            <p:ph type="body" idx="8"/>
          </p:nvPr>
        </p:nvSpPr>
        <p:spPr>
          <a:xfrm>
            <a:off x="3246120" y="2854139"/>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70" name="Google Shape;270;p21"/>
          <p:cNvSpPr txBox="1">
            <a:spLocks noGrp="1"/>
          </p:cNvSpPr>
          <p:nvPr>
            <p:ph type="body" idx="9"/>
          </p:nvPr>
        </p:nvSpPr>
        <p:spPr>
          <a:xfrm>
            <a:off x="6035040" y="2854139"/>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271" name="Google Shape;271;p21"/>
          <p:cNvSpPr txBox="1">
            <a:spLocks noGrp="1"/>
          </p:cNvSpPr>
          <p:nvPr>
            <p:ph type="body" idx="13"/>
          </p:nvPr>
        </p:nvSpPr>
        <p:spPr>
          <a:xfrm>
            <a:off x="457200" y="4206689"/>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272" name="Google Shape;272;p21"/>
          <p:cNvSpPr txBox="1">
            <a:spLocks noGrp="1"/>
          </p:cNvSpPr>
          <p:nvPr>
            <p:ph type="body" idx="14"/>
          </p:nvPr>
        </p:nvSpPr>
        <p:spPr>
          <a:xfrm>
            <a:off x="3246120" y="4206689"/>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273" name="Google Shape;273;p21"/>
          <p:cNvSpPr txBox="1">
            <a:spLocks noGrp="1"/>
          </p:cNvSpPr>
          <p:nvPr>
            <p:ph type="body" idx="15"/>
          </p:nvPr>
        </p:nvSpPr>
        <p:spPr>
          <a:xfrm>
            <a:off x="6035040" y="4206689"/>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274" name="Google Shape;274;p21"/>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accent2"/>
        </a:solidFill>
        <a:effectLst/>
      </p:bgPr>
    </p:bg>
    <p:spTree>
      <p:nvGrpSpPr>
        <p:cNvPr id="1" name="Shape 27"/>
        <p:cNvGrpSpPr/>
        <p:nvPr/>
      </p:nvGrpSpPr>
      <p:grpSpPr>
        <a:xfrm>
          <a:off x="0" y="0"/>
          <a:ext cx="0" cy="0"/>
          <a:chOff x="0" y="0"/>
          <a:chExt cx="0" cy="0"/>
        </a:xfrm>
      </p:grpSpPr>
      <p:sp>
        <p:nvSpPr>
          <p:cNvPr id="28" name="Google Shape;28;p3"/>
          <p:cNvSpPr/>
          <p:nvPr/>
        </p:nvSpPr>
        <p:spPr>
          <a:xfrm>
            <a:off x="0" y="306388"/>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9" name="Google Shape;29;p3"/>
          <p:cNvGrpSpPr/>
          <p:nvPr/>
        </p:nvGrpSpPr>
        <p:grpSpPr>
          <a:xfrm>
            <a:off x="0" y="0"/>
            <a:ext cx="9144000" cy="5143500"/>
            <a:chOff x="0" y="0"/>
            <a:chExt cx="9144000" cy="5143500"/>
          </a:xfrm>
        </p:grpSpPr>
        <p:sp>
          <p:nvSpPr>
            <p:cNvPr id="30" name="Google Shape;30;p3"/>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31;p3"/>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32;p3"/>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33;p3"/>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34" name="Google Shape;34;p3"/>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35" name="Google Shape;35;p3"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36" name="Google Shape;36;p3"/>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37" name="Google Shape;37;p3"/>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atin typeface="Arial" panose="020B0604020202020204"/>
                <a:ea typeface="Arial" panose="020B0604020202020204"/>
                <a:cs typeface="Arial" panose="020B0604020202020204"/>
                <a:sym typeface="Arial" panose="020B060402020202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
          <p:cNvSpPr txBox="1">
            <a:spLocks noGrp="1"/>
          </p:cNvSpPr>
          <p:nvPr>
            <p:ph type="body" idx="1"/>
          </p:nvPr>
        </p:nvSpPr>
        <p:spPr>
          <a:xfrm>
            <a:off x="457200" y="911224"/>
            <a:ext cx="822960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9" name="Google Shape;39;p3"/>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lt1"/>
        </a:solidFill>
        <a:effectLst/>
      </p:bgPr>
    </p:bg>
    <p:spTree>
      <p:nvGrpSpPr>
        <p:cNvPr id="1" name="Shape 275"/>
        <p:cNvGrpSpPr/>
        <p:nvPr/>
      </p:nvGrpSpPr>
      <p:grpSpPr>
        <a:xfrm>
          <a:off x="0" y="0"/>
          <a:ext cx="0" cy="0"/>
          <a:chOff x="0" y="0"/>
          <a:chExt cx="0" cy="0"/>
        </a:xfrm>
      </p:grpSpPr>
      <p:grpSp>
        <p:nvGrpSpPr>
          <p:cNvPr id="276" name="Google Shape;276;p22"/>
          <p:cNvGrpSpPr/>
          <p:nvPr/>
        </p:nvGrpSpPr>
        <p:grpSpPr>
          <a:xfrm>
            <a:off x="0" y="0"/>
            <a:ext cx="9144000" cy="5143500"/>
            <a:chOff x="0" y="0"/>
            <a:chExt cx="9144000" cy="5143500"/>
          </a:xfrm>
        </p:grpSpPr>
        <p:sp>
          <p:nvSpPr>
            <p:cNvPr id="277" name="Google Shape;277;p22"/>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8" name="Google Shape;278;p22"/>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2"/>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2"/>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81" name="Google Shape;281;p22"/>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282" name="Google Shape;282;p22"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283" name="Google Shape;283;p22"/>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284" name="Google Shape;284;p22"/>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One-third Slide">
  <p:cSld name="Content One-third Slide">
    <p:bg>
      <p:bgPr>
        <a:solidFill>
          <a:schemeClr val="accent2"/>
        </a:solidFill>
        <a:effectLst/>
      </p:bgPr>
    </p:bg>
    <p:spTree>
      <p:nvGrpSpPr>
        <p:cNvPr id="1" name="Shape 289"/>
        <p:cNvGrpSpPr/>
        <p:nvPr/>
      </p:nvGrpSpPr>
      <p:grpSpPr>
        <a:xfrm>
          <a:off x="0" y="0"/>
          <a:ext cx="0" cy="0"/>
          <a:chOff x="0" y="0"/>
          <a:chExt cx="0" cy="0"/>
        </a:xfrm>
      </p:grpSpPr>
      <p:sp>
        <p:nvSpPr>
          <p:cNvPr id="290" name="Google Shape;290;p24"/>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91" name="Google Shape;291;p24"/>
          <p:cNvGrpSpPr/>
          <p:nvPr/>
        </p:nvGrpSpPr>
        <p:grpSpPr>
          <a:xfrm>
            <a:off x="0" y="0"/>
            <a:ext cx="9144000" cy="5143500"/>
            <a:chOff x="0" y="0"/>
            <a:chExt cx="9144000" cy="5143500"/>
          </a:xfrm>
        </p:grpSpPr>
        <p:sp>
          <p:nvSpPr>
            <p:cNvPr id="292" name="Google Shape;292;p24"/>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3" name="Google Shape;293;p24"/>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4" name="Google Shape;294;p24"/>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96" name="Google Shape;296;p24"/>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297" name="Google Shape;297;p24"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298" name="Google Shape;298;p24"/>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299" name="Google Shape;299;p24"/>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0" name="Google Shape;300;p24"/>
          <p:cNvSpPr txBox="1">
            <a:spLocks noGrp="1"/>
          </p:cNvSpPr>
          <p:nvPr>
            <p:ph type="body" idx="1"/>
          </p:nvPr>
        </p:nvSpPr>
        <p:spPr>
          <a:xfrm>
            <a:off x="457200" y="911224"/>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01" name="Google Shape;301;p24"/>
          <p:cNvSpPr txBox="1">
            <a:spLocks noGrp="1"/>
          </p:cNvSpPr>
          <p:nvPr>
            <p:ph type="body" idx="2"/>
          </p:nvPr>
        </p:nvSpPr>
        <p:spPr>
          <a:xfrm>
            <a:off x="3246120" y="911224"/>
            <a:ext cx="544068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02" name="Google Shape;302;p24"/>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Slide">
  <p:cSld name="Three Columns Slide">
    <p:bg>
      <p:bgPr>
        <a:solidFill>
          <a:schemeClr val="accent2"/>
        </a:solidFill>
        <a:effectLst/>
      </p:bgPr>
    </p:bg>
    <p:spTree>
      <p:nvGrpSpPr>
        <p:cNvPr id="1" name="Shape 303"/>
        <p:cNvGrpSpPr/>
        <p:nvPr/>
      </p:nvGrpSpPr>
      <p:grpSpPr>
        <a:xfrm>
          <a:off x="0" y="0"/>
          <a:ext cx="0" cy="0"/>
          <a:chOff x="0" y="0"/>
          <a:chExt cx="0" cy="0"/>
        </a:xfrm>
      </p:grpSpPr>
      <p:sp>
        <p:nvSpPr>
          <p:cNvPr id="304" name="Google Shape;304;p25"/>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05" name="Google Shape;305;p25"/>
          <p:cNvGrpSpPr/>
          <p:nvPr/>
        </p:nvGrpSpPr>
        <p:grpSpPr>
          <a:xfrm>
            <a:off x="0" y="0"/>
            <a:ext cx="9144000" cy="5143500"/>
            <a:chOff x="0" y="0"/>
            <a:chExt cx="9144000" cy="5143500"/>
          </a:xfrm>
        </p:grpSpPr>
        <p:sp>
          <p:nvSpPr>
            <p:cNvPr id="306" name="Google Shape;306;p25"/>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 name="Google Shape;308;p25"/>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9" name="Google Shape;309;p25"/>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310" name="Google Shape;310;p25"/>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311" name="Google Shape;311;p25"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312" name="Google Shape;312;p25"/>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313" name="Google Shape;313;p25"/>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25"/>
          <p:cNvSpPr txBox="1">
            <a:spLocks noGrp="1"/>
          </p:cNvSpPr>
          <p:nvPr>
            <p:ph type="body" idx="1"/>
          </p:nvPr>
        </p:nvSpPr>
        <p:spPr>
          <a:xfrm>
            <a:off x="457200" y="914400"/>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15" name="Google Shape;315;p25"/>
          <p:cNvSpPr txBox="1">
            <a:spLocks noGrp="1"/>
          </p:cNvSpPr>
          <p:nvPr>
            <p:ph type="body" idx="2"/>
          </p:nvPr>
        </p:nvSpPr>
        <p:spPr>
          <a:xfrm>
            <a:off x="3246120" y="914400"/>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16" name="Google Shape;316;p25"/>
          <p:cNvSpPr txBox="1">
            <a:spLocks noGrp="1"/>
          </p:cNvSpPr>
          <p:nvPr>
            <p:ph type="body" idx="3"/>
          </p:nvPr>
        </p:nvSpPr>
        <p:spPr>
          <a:xfrm>
            <a:off x="6035040" y="914400"/>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17" name="Google Shape;317;p25"/>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SAE Box">
  <p:cSld name="Title Slide SAE Box">
    <p:bg>
      <p:bgPr>
        <a:solidFill>
          <a:schemeClr val="accent2"/>
        </a:solidFill>
        <a:effectLst/>
      </p:bgPr>
    </p:bg>
    <p:spTree>
      <p:nvGrpSpPr>
        <p:cNvPr id="1" name="Shape 318"/>
        <p:cNvGrpSpPr/>
        <p:nvPr/>
      </p:nvGrpSpPr>
      <p:grpSpPr>
        <a:xfrm>
          <a:off x="0" y="0"/>
          <a:ext cx="0" cy="0"/>
          <a:chOff x="0" y="0"/>
          <a:chExt cx="0" cy="0"/>
        </a:xfrm>
      </p:grpSpPr>
      <p:grpSp>
        <p:nvGrpSpPr>
          <p:cNvPr id="319" name="Google Shape;319;p26"/>
          <p:cNvGrpSpPr/>
          <p:nvPr/>
        </p:nvGrpSpPr>
        <p:grpSpPr>
          <a:xfrm>
            <a:off x="0" y="0"/>
            <a:ext cx="9144000" cy="5143500"/>
            <a:chOff x="0" y="0"/>
            <a:chExt cx="9144000" cy="5143500"/>
          </a:xfrm>
        </p:grpSpPr>
        <p:sp>
          <p:nvSpPr>
            <p:cNvPr id="320" name="Google Shape;320;p26"/>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1" name="Google Shape;321;p26"/>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2" name="Google Shape;322;p26"/>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6"/>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324" name="Google Shape;324;p26" descr="A picture containing drawing&#10;&#10;Description automatically generated"/>
          <p:cNvPicPr preferRelativeResize="0"/>
          <p:nvPr/>
        </p:nvPicPr>
        <p:blipFill rotWithShape="1">
          <a:blip r:embed="rId2"/>
          <a:srcRect/>
          <a:stretch>
            <a:fillRect/>
          </a:stretch>
        </p:blipFill>
        <p:spPr>
          <a:xfrm>
            <a:off x="114300" y="4751388"/>
            <a:ext cx="914400" cy="246062"/>
          </a:xfrm>
          <a:prstGeom prst="rect">
            <a:avLst/>
          </a:prstGeom>
          <a:noFill/>
          <a:ln>
            <a:noFill/>
          </a:ln>
        </p:spPr>
      </p:pic>
      <p:pic>
        <p:nvPicPr>
          <p:cNvPr id="325" name="Google Shape;325;p26"/>
          <p:cNvPicPr preferRelativeResize="0"/>
          <p:nvPr/>
        </p:nvPicPr>
        <p:blipFill rotWithShape="1">
          <a:blip r:embed="rId3"/>
          <a:srcRect/>
          <a:stretch>
            <a:fillRect/>
          </a:stretch>
        </p:blipFill>
        <p:spPr>
          <a:xfrm>
            <a:off x="7939088" y="4768850"/>
            <a:ext cx="955675" cy="233363"/>
          </a:xfrm>
          <a:prstGeom prst="rect">
            <a:avLst/>
          </a:prstGeom>
          <a:noFill/>
          <a:ln>
            <a:noFill/>
          </a:ln>
        </p:spPr>
      </p:pic>
      <p:pic>
        <p:nvPicPr>
          <p:cNvPr id="326" name="Google Shape;326;p26"/>
          <p:cNvPicPr preferRelativeResize="0"/>
          <p:nvPr/>
        </p:nvPicPr>
        <p:blipFill rotWithShape="1">
          <a:blip r:embed="rId4"/>
          <a:srcRect/>
          <a:stretch>
            <a:fillRect/>
          </a:stretch>
        </p:blipFill>
        <p:spPr>
          <a:xfrm>
            <a:off x="3654425" y="4543425"/>
            <a:ext cx="1263650" cy="571500"/>
          </a:xfrm>
          <a:prstGeom prst="rect">
            <a:avLst/>
          </a:prstGeom>
          <a:noFill/>
          <a:ln>
            <a:noFill/>
          </a:ln>
        </p:spPr>
      </p:pic>
      <p:pic>
        <p:nvPicPr>
          <p:cNvPr id="327" name="Google Shape;327;p26" descr="A picture containing drawing&#10;&#10;Description automatically generated"/>
          <p:cNvPicPr preferRelativeResize="0"/>
          <p:nvPr/>
        </p:nvPicPr>
        <p:blipFill rotWithShape="1">
          <a:blip r:embed="rId2"/>
          <a:srcRect/>
          <a:stretch>
            <a:fillRect/>
          </a:stretch>
        </p:blipFill>
        <p:spPr>
          <a:xfrm>
            <a:off x="114300" y="4768850"/>
            <a:ext cx="914400" cy="246063"/>
          </a:xfrm>
          <a:prstGeom prst="rect">
            <a:avLst/>
          </a:prstGeom>
          <a:noFill/>
          <a:ln>
            <a:noFill/>
          </a:ln>
        </p:spPr>
      </p:pic>
      <p:pic>
        <p:nvPicPr>
          <p:cNvPr id="328" name="Google Shape;328;p26"/>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329" name="Google Shape;329;p26"/>
          <p:cNvSpPr txBox="1">
            <a:spLocks noGrp="1"/>
          </p:cNvSpPr>
          <p:nvPr>
            <p:ph type="title"/>
          </p:nvPr>
        </p:nvSpPr>
        <p:spPr>
          <a:xfrm>
            <a:off x="685800" y="314324"/>
            <a:ext cx="7735824" cy="1257301"/>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21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0" name="Google Shape;330;p26"/>
          <p:cNvSpPr txBox="1">
            <a:spLocks noGrp="1"/>
          </p:cNvSpPr>
          <p:nvPr>
            <p:ph type="body" idx="1"/>
          </p:nvPr>
        </p:nvSpPr>
        <p:spPr>
          <a:xfrm>
            <a:off x="685802" y="1628774"/>
            <a:ext cx="7731125" cy="193357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FFFFFF"/>
              </a:buClr>
              <a:buSzPts val="2100"/>
              <a:buFont typeface="Arial" panose="020B0604020202020204"/>
              <a:buNone/>
              <a:defRPr sz="2100" b="0">
                <a:solidFill>
                  <a:srgbClr val="FFFFFF"/>
                </a:solidFill>
                <a:latin typeface="Arial" panose="020B0604020202020204"/>
                <a:ea typeface="Arial" panose="020B0604020202020204"/>
                <a:cs typeface="Arial" panose="020B0604020202020204"/>
                <a:sym typeface="Arial" panose="020B0604020202020204"/>
              </a:defRPr>
            </a:lvl1pPr>
            <a:lvl2pPr marL="914400" lvl="1" indent="-228600" algn="l">
              <a:spcBef>
                <a:spcPts val="300"/>
              </a:spcBef>
              <a:spcAft>
                <a:spcPts val="0"/>
              </a:spcAft>
              <a:buClr>
                <a:schemeClr val="dk1"/>
              </a:buClr>
              <a:buSzPts val="1575"/>
              <a:buFont typeface="Arial" panose="020B0604020202020204"/>
              <a:buNone/>
              <a:defRPr sz="1575" b="0">
                <a:latin typeface="Arial" panose="020B0604020202020204"/>
                <a:ea typeface="Arial" panose="020B0604020202020204"/>
                <a:cs typeface="Arial" panose="020B0604020202020204"/>
                <a:sym typeface="Arial" panose="020B0604020202020204"/>
              </a:defRPr>
            </a:lvl2pPr>
            <a:lvl3pPr marL="1371600" lvl="2" indent="-228600" algn="l">
              <a:spcBef>
                <a:spcPts val="300"/>
              </a:spcBef>
              <a:spcAft>
                <a:spcPts val="0"/>
              </a:spcAft>
              <a:buClr>
                <a:schemeClr val="dk1"/>
              </a:buClr>
              <a:buSzPts val="1575"/>
              <a:buNone/>
              <a:defRPr sz="1575" b="0">
                <a:latin typeface="Arial" panose="020B0604020202020204"/>
                <a:ea typeface="Arial" panose="020B0604020202020204"/>
                <a:cs typeface="Arial" panose="020B0604020202020204"/>
                <a:sym typeface="Arial" panose="020B0604020202020204"/>
              </a:defRPr>
            </a:lvl3pPr>
            <a:lvl4pPr marL="1828800" lvl="3" indent="-228600" algn="l">
              <a:spcBef>
                <a:spcPts val="300"/>
              </a:spcBef>
              <a:spcAft>
                <a:spcPts val="0"/>
              </a:spcAft>
              <a:buClr>
                <a:schemeClr val="dk1"/>
              </a:buClr>
              <a:buSzPts val="1575"/>
              <a:buNone/>
              <a:defRPr sz="1575" b="0">
                <a:latin typeface="Arial" panose="020B0604020202020204"/>
                <a:ea typeface="Arial" panose="020B0604020202020204"/>
                <a:cs typeface="Arial" panose="020B0604020202020204"/>
                <a:sym typeface="Arial" panose="020B0604020202020204"/>
              </a:defRPr>
            </a:lvl4pPr>
            <a:lvl5pPr marL="2286000" lvl="4" indent="-228600" algn="l">
              <a:spcBef>
                <a:spcPts val="300"/>
              </a:spcBef>
              <a:spcAft>
                <a:spcPts val="0"/>
              </a:spcAft>
              <a:buClr>
                <a:schemeClr val="dk1"/>
              </a:buClr>
              <a:buSzPts val="1575"/>
              <a:buFont typeface="Arial" panose="020B0604020202020204"/>
              <a:buNone/>
              <a:defRPr sz="1575" b="0">
                <a:latin typeface="Arial" panose="020B0604020202020204"/>
                <a:ea typeface="Arial" panose="020B0604020202020204"/>
                <a:cs typeface="Arial" panose="020B0604020202020204"/>
                <a:sym typeface="Arial" panose="020B0604020202020204"/>
              </a:defRPr>
            </a:lvl5pPr>
            <a:lvl6pPr marL="2743200" lvl="5" indent="-228600" algn="l">
              <a:lnSpc>
                <a:spcPct val="100000"/>
              </a:lnSpc>
              <a:spcBef>
                <a:spcPts val="300"/>
              </a:spcBef>
              <a:spcAft>
                <a:spcPts val="0"/>
              </a:spcAft>
              <a:buClr>
                <a:schemeClr val="dk1"/>
              </a:buClr>
              <a:buSzPts val="1575"/>
              <a:buNone/>
              <a:defRPr sz="1575"/>
            </a:lvl6pPr>
            <a:lvl7pPr marL="3200400" lvl="6" indent="-228600" algn="l">
              <a:lnSpc>
                <a:spcPct val="100000"/>
              </a:lnSpc>
              <a:spcBef>
                <a:spcPts val="300"/>
              </a:spcBef>
              <a:spcAft>
                <a:spcPts val="0"/>
              </a:spcAft>
              <a:buClr>
                <a:schemeClr val="dk1"/>
              </a:buClr>
              <a:buSzPts val="1575"/>
              <a:buNone/>
              <a:defRPr sz="1575"/>
            </a:lvl7pPr>
            <a:lvl8pPr marL="3657600" lvl="7" indent="-228600" algn="l">
              <a:lnSpc>
                <a:spcPct val="100000"/>
              </a:lnSpc>
              <a:spcBef>
                <a:spcPts val="300"/>
              </a:spcBef>
              <a:spcAft>
                <a:spcPts val="0"/>
              </a:spcAft>
              <a:buClr>
                <a:schemeClr val="dk1"/>
              </a:buClr>
              <a:buSzPts val="1575"/>
              <a:buNone/>
              <a:defRPr sz="1575"/>
            </a:lvl8pPr>
            <a:lvl9pPr marL="4114800" lvl="8" indent="-228600" algn="l">
              <a:lnSpc>
                <a:spcPct val="100000"/>
              </a:lnSpc>
              <a:spcBef>
                <a:spcPts val="300"/>
              </a:spcBef>
              <a:spcAft>
                <a:spcPts val="300"/>
              </a:spcAft>
              <a:buClr>
                <a:schemeClr val="dk1"/>
              </a:buClr>
              <a:buSzPts val="1575"/>
              <a:buNone/>
              <a:defRPr sz="1575"/>
            </a:lvl9pPr>
          </a:lstStyle>
          <a:p>
            <a:endParaRPr/>
          </a:p>
        </p:txBody>
      </p:sp>
      <p:sp>
        <p:nvSpPr>
          <p:cNvPr id="331" name="Google Shape;331;p26"/>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accent2"/>
        </a:solidFill>
        <a:effectLst/>
      </p:bgPr>
    </p:bg>
    <p:spTree>
      <p:nvGrpSpPr>
        <p:cNvPr id="1" name="Shape 332"/>
        <p:cNvGrpSpPr/>
        <p:nvPr/>
      </p:nvGrpSpPr>
      <p:grpSpPr>
        <a:xfrm>
          <a:off x="0" y="0"/>
          <a:ext cx="0" cy="0"/>
          <a:chOff x="0" y="0"/>
          <a:chExt cx="0" cy="0"/>
        </a:xfrm>
      </p:grpSpPr>
      <p:sp>
        <p:nvSpPr>
          <p:cNvPr id="333" name="Google Shape;333;p27"/>
          <p:cNvSpPr/>
          <p:nvPr/>
        </p:nvSpPr>
        <p:spPr>
          <a:xfrm>
            <a:off x="0" y="306388"/>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34" name="Google Shape;334;p27"/>
          <p:cNvGrpSpPr/>
          <p:nvPr/>
        </p:nvGrpSpPr>
        <p:grpSpPr>
          <a:xfrm>
            <a:off x="0" y="0"/>
            <a:ext cx="9144000" cy="5143500"/>
            <a:chOff x="0" y="0"/>
            <a:chExt cx="9144000" cy="5143500"/>
          </a:xfrm>
        </p:grpSpPr>
        <p:sp>
          <p:nvSpPr>
            <p:cNvPr id="335" name="Google Shape;335;p27"/>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6" name="Google Shape;336;p27"/>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7" name="Google Shape;337;p27"/>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8" name="Google Shape;338;p27"/>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339" name="Google Shape;339;p27"/>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340" name="Google Shape;340;p27"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341" name="Google Shape;341;p27"/>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342" name="Google Shape;342;p27"/>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atin typeface="Arial" panose="020B0604020202020204"/>
                <a:ea typeface="Arial" panose="020B0604020202020204"/>
                <a:cs typeface="Arial" panose="020B0604020202020204"/>
                <a:sym typeface="Arial" panose="020B060402020202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7"/>
          <p:cNvSpPr txBox="1">
            <a:spLocks noGrp="1"/>
          </p:cNvSpPr>
          <p:nvPr>
            <p:ph type="body" idx="1"/>
          </p:nvPr>
        </p:nvSpPr>
        <p:spPr>
          <a:xfrm>
            <a:off x="457200" y="911224"/>
            <a:ext cx="822960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44" name="Google Shape;344;p27"/>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Two Columns Slide">
  <p:cSld name="Content Two Columns Slide">
    <p:bg>
      <p:bgPr>
        <a:solidFill>
          <a:schemeClr val="accent2"/>
        </a:solidFill>
        <a:effectLst/>
      </p:bgPr>
    </p:bg>
    <p:spTree>
      <p:nvGrpSpPr>
        <p:cNvPr id="1" name="Shape 345"/>
        <p:cNvGrpSpPr/>
        <p:nvPr/>
      </p:nvGrpSpPr>
      <p:grpSpPr>
        <a:xfrm>
          <a:off x="0" y="0"/>
          <a:ext cx="0" cy="0"/>
          <a:chOff x="0" y="0"/>
          <a:chExt cx="0" cy="0"/>
        </a:xfrm>
      </p:grpSpPr>
      <p:sp>
        <p:nvSpPr>
          <p:cNvPr id="346" name="Google Shape;346;p28"/>
          <p:cNvSpPr/>
          <p:nvPr/>
        </p:nvSpPr>
        <p:spPr>
          <a:xfrm>
            <a:off x="0" y="292100"/>
            <a:ext cx="9144000" cy="4846638"/>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47" name="Google Shape;347;p28"/>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28"/>
          <p:cNvSpPr txBox="1">
            <a:spLocks noGrp="1"/>
          </p:cNvSpPr>
          <p:nvPr>
            <p:ph type="body" idx="1"/>
          </p:nvPr>
        </p:nvSpPr>
        <p:spPr>
          <a:xfrm>
            <a:off x="457200" y="911224"/>
            <a:ext cx="4050792"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49" name="Google Shape;349;p28"/>
          <p:cNvSpPr txBox="1">
            <a:spLocks noGrp="1"/>
          </p:cNvSpPr>
          <p:nvPr>
            <p:ph type="body" idx="2"/>
          </p:nvPr>
        </p:nvSpPr>
        <p:spPr>
          <a:xfrm>
            <a:off x="4636008" y="911224"/>
            <a:ext cx="4050792"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50" name="Google Shape;350;p28"/>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Two-thirds Slide">
  <p:cSld name="Content Two-thirds Slide">
    <p:bg>
      <p:bgPr>
        <a:solidFill>
          <a:schemeClr val="accent2"/>
        </a:solidFill>
        <a:effectLst/>
      </p:bgPr>
    </p:bg>
    <p:spTree>
      <p:nvGrpSpPr>
        <p:cNvPr id="1" name="Shape 351"/>
        <p:cNvGrpSpPr/>
        <p:nvPr/>
      </p:nvGrpSpPr>
      <p:grpSpPr>
        <a:xfrm>
          <a:off x="0" y="0"/>
          <a:ext cx="0" cy="0"/>
          <a:chOff x="0" y="0"/>
          <a:chExt cx="0" cy="0"/>
        </a:xfrm>
      </p:grpSpPr>
      <p:sp>
        <p:nvSpPr>
          <p:cNvPr id="352" name="Google Shape;352;p29"/>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53" name="Google Shape;353;p29"/>
          <p:cNvGrpSpPr/>
          <p:nvPr/>
        </p:nvGrpSpPr>
        <p:grpSpPr>
          <a:xfrm>
            <a:off x="0" y="0"/>
            <a:ext cx="9144000" cy="5143500"/>
            <a:chOff x="0" y="0"/>
            <a:chExt cx="9144000" cy="5143500"/>
          </a:xfrm>
        </p:grpSpPr>
        <p:sp>
          <p:nvSpPr>
            <p:cNvPr id="354" name="Google Shape;354;p29"/>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55" name="Google Shape;355;p29"/>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56" name="Google Shape;356;p29"/>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57" name="Google Shape;357;p29"/>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358" name="Google Shape;358;p29"/>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359" name="Google Shape;359;p29"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360" name="Google Shape;360;p29"/>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361" name="Google Shape;361;p29"/>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29"/>
          <p:cNvSpPr txBox="1">
            <a:spLocks noGrp="1"/>
          </p:cNvSpPr>
          <p:nvPr>
            <p:ph type="body" idx="1"/>
          </p:nvPr>
        </p:nvSpPr>
        <p:spPr>
          <a:xfrm>
            <a:off x="457200" y="911224"/>
            <a:ext cx="544068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63" name="Google Shape;363;p29"/>
          <p:cNvSpPr txBox="1">
            <a:spLocks noGrp="1"/>
          </p:cNvSpPr>
          <p:nvPr>
            <p:ph type="body" idx="2"/>
          </p:nvPr>
        </p:nvSpPr>
        <p:spPr>
          <a:xfrm>
            <a:off x="6035040" y="911224"/>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64" name="Google Shape;364;p29"/>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Bottom Two Columns Slide">
  <p:cSld name="Content with Bottom Two Columns Slide">
    <p:bg>
      <p:bgPr>
        <a:solidFill>
          <a:schemeClr val="accent2"/>
        </a:solidFill>
        <a:effectLst/>
      </p:bgPr>
    </p:bg>
    <p:spTree>
      <p:nvGrpSpPr>
        <p:cNvPr id="1" name="Shape 365"/>
        <p:cNvGrpSpPr/>
        <p:nvPr/>
      </p:nvGrpSpPr>
      <p:grpSpPr>
        <a:xfrm>
          <a:off x="0" y="0"/>
          <a:ext cx="0" cy="0"/>
          <a:chOff x="0" y="0"/>
          <a:chExt cx="0" cy="0"/>
        </a:xfrm>
      </p:grpSpPr>
      <p:sp>
        <p:nvSpPr>
          <p:cNvPr id="366" name="Google Shape;366;p30"/>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67" name="Google Shape;367;p30"/>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8" name="Google Shape;368;p30"/>
          <p:cNvSpPr txBox="1">
            <a:spLocks noGrp="1"/>
          </p:cNvSpPr>
          <p:nvPr>
            <p:ph type="body" idx="1"/>
          </p:nvPr>
        </p:nvSpPr>
        <p:spPr>
          <a:xfrm>
            <a:off x="457200" y="911226"/>
            <a:ext cx="8229600" cy="1255903"/>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69" name="Google Shape;369;p30"/>
          <p:cNvSpPr txBox="1">
            <a:spLocks noGrp="1"/>
          </p:cNvSpPr>
          <p:nvPr>
            <p:ph type="body" idx="2"/>
          </p:nvPr>
        </p:nvSpPr>
        <p:spPr>
          <a:xfrm>
            <a:off x="457200" y="2286000"/>
            <a:ext cx="4050792" cy="22860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70" name="Google Shape;370;p30"/>
          <p:cNvSpPr txBox="1">
            <a:spLocks noGrp="1"/>
          </p:cNvSpPr>
          <p:nvPr>
            <p:ph type="body" idx="3"/>
          </p:nvPr>
        </p:nvSpPr>
        <p:spPr>
          <a:xfrm>
            <a:off x="4636008" y="2286000"/>
            <a:ext cx="4050792" cy="22860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71" name="Google Shape;371;p30"/>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Bottom Three Columns Slide">
  <p:cSld name="Content with Bottom Three Columns Slide">
    <p:bg>
      <p:bgPr>
        <a:solidFill>
          <a:schemeClr val="accent2"/>
        </a:solidFill>
        <a:effectLst/>
      </p:bgPr>
    </p:bg>
    <p:spTree>
      <p:nvGrpSpPr>
        <p:cNvPr id="1" name="Shape 372"/>
        <p:cNvGrpSpPr/>
        <p:nvPr/>
      </p:nvGrpSpPr>
      <p:grpSpPr>
        <a:xfrm>
          <a:off x="0" y="0"/>
          <a:ext cx="0" cy="0"/>
          <a:chOff x="0" y="0"/>
          <a:chExt cx="0" cy="0"/>
        </a:xfrm>
      </p:grpSpPr>
      <p:sp>
        <p:nvSpPr>
          <p:cNvPr id="373" name="Google Shape;373;p31"/>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74" name="Google Shape;374;p31"/>
          <p:cNvGrpSpPr/>
          <p:nvPr/>
        </p:nvGrpSpPr>
        <p:grpSpPr>
          <a:xfrm>
            <a:off x="0" y="0"/>
            <a:ext cx="9144000" cy="5143500"/>
            <a:chOff x="0" y="0"/>
            <a:chExt cx="9144000" cy="5143500"/>
          </a:xfrm>
        </p:grpSpPr>
        <p:sp>
          <p:nvSpPr>
            <p:cNvPr id="375" name="Google Shape;375;p31"/>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76" name="Google Shape;376;p31"/>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77" name="Google Shape;377;p31"/>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78" name="Google Shape;378;p31"/>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379" name="Google Shape;379;p31"/>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380" name="Google Shape;380;p31"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381" name="Google Shape;381;p31"/>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382" name="Google Shape;382;p31"/>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3" name="Google Shape;383;p31"/>
          <p:cNvSpPr txBox="1">
            <a:spLocks noGrp="1"/>
          </p:cNvSpPr>
          <p:nvPr>
            <p:ph type="body" idx="1"/>
          </p:nvPr>
        </p:nvSpPr>
        <p:spPr>
          <a:xfrm>
            <a:off x="457200" y="911226"/>
            <a:ext cx="8229600" cy="158432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84" name="Google Shape;384;p31"/>
          <p:cNvSpPr txBox="1">
            <a:spLocks noGrp="1"/>
          </p:cNvSpPr>
          <p:nvPr>
            <p:ph type="body" idx="2"/>
          </p:nvPr>
        </p:nvSpPr>
        <p:spPr>
          <a:xfrm>
            <a:off x="457200" y="2606040"/>
            <a:ext cx="2651760" cy="1965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85" name="Google Shape;385;p31"/>
          <p:cNvSpPr txBox="1">
            <a:spLocks noGrp="1"/>
          </p:cNvSpPr>
          <p:nvPr>
            <p:ph type="body" idx="3"/>
          </p:nvPr>
        </p:nvSpPr>
        <p:spPr>
          <a:xfrm>
            <a:off x="3246120" y="2606040"/>
            <a:ext cx="2651760" cy="1965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86" name="Google Shape;386;p31"/>
          <p:cNvSpPr txBox="1">
            <a:spLocks noGrp="1"/>
          </p:cNvSpPr>
          <p:nvPr>
            <p:ph type="body" idx="4"/>
          </p:nvPr>
        </p:nvSpPr>
        <p:spPr>
          <a:xfrm>
            <a:off x="6035040" y="2606040"/>
            <a:ext cx="2651760" cy="1965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87" name="Google Shape;387;p31"/>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ix Columns with Captions Slide">
  <p:cSld name="Six Columns with Captions Slide">
    <p:bg>
      <p:bgPr>
        <a:solidFill>
          <a:schemeClr val="accent2"/>
        </a:solidFill>
        <a:effectLst/>
      </p:bgPr>
    </p:bg>
    <p:spTree>
      <p:nvGrpSpPr>
        <p:cNvPr id="1" name="Shape 388"/>
        <p:cNvGrpSpPr/>
        <p:nvPr/>
      </p:nvGrpSpPr>
      <p:grpSpPr>
        <a:xfrm>
          <a:off x="0" y="0"/>
          <a:ext cx="0" cy="0"/>
          <a:chOff x="0" y="0"/>
          <a:chExt cx="0" cy="0"/>
        </a:xfrm>
      </p:grpSpPr>
      <p:sp>
        <p:nvSpPr>
          <p:cNvPr id="389" name="Google Shape;389;p32"/>
          <p:cNvSpPr/>
          <p:nvPr/>
        </p:nvSpPr>
        <p:spPr>
          <a:xfrm>
            <a:off x="0" y="292100"/>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0" name="Google Shape;390;p32"/>
          <p:cNvCxnSpPr/>
          <p:nvPr/>
        </p:nvCxnSpPr>
        <p:spPr>
          <a:xfrm>
            <a:off x="685800" y="4824413"/>
            <a:ext cx="8001000" cy="0"/>
          </a:xfrm>
          <a:prstGeom prst="straightConnector1">
            <a:avLst/>
          </a:prstGeom>
          <a:noFill/>
          <a:ln w="12700" cap="flat" cmpd="sng">
            <a:solidFill>
              <a:schemeClr val="dk1"/>
            </a:solidFill>
            <a:prstDash val="solid"/>
            <a:round/>
            <a:headEnd type="none" w="sm" len="sm"/>
            <a:tailEnd type="none" w="sm" len="sm"/>
          </a:ln>
        </p:spPr>
      </p:cxnSp>
      <p:grpSp>
        <p:nvGrpSpPr>
          <p:cNvPr id="391" name="Google Shape;391;p32"/>
          <p:cNvGrpSpPr/>
          <p:nvPr/>
        </p:nvGrpSpPr>
        <p:grpSpPr>
          <a:xfrm>
            <a:off x="0" y="0"/>
            <a:ext cx="9144000" cy="5143500"/>
            <a:chOff x="0" y="0"/>
            <a:chExt cx="9144000" cy="5143500"/>
          </a:xfrm>
        </p:grpSpPr>
        <p:sp>
          <p:nvSpPr>
            <p:cNvPr id="392" name="Google Shape;392;p32"/>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32"/>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4" name="Google Shape;394;p32"/>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32"/>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396" name="Google Shape;396;p32"/>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397" name="Google Shape;397;p32"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398" name="Google Shape;398;p32"/>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399" name="Google Shape;399;p32"/>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0" name="Google Shape;400;p32"/>
          <p:cNvSpPr txBox="1">
            <a:spLocks noGrp="1"/>
          </p:cNvSpPr>
          <p:nvPr>
            <p:ph type="body" idx="1"/>
          </p:nvPr>
        </p:nvSpPr>
        <p:spPr>
          <a:xfrm>
            <a:off x="457200" y="914400"/>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401" name="Google Shape;401;p32"/>
          <p:cNvSpPr txBox="1">
            <a:spLocks noGrp="1"/>
          </p:cNvSpPr>
          <p:nvPr>
            <p:ph type="body" idx="2"/>
          </p:nvPr>
        </p:nvSpPr>
        <p:spPr>
          <a:xfrm>
            <a:off x="3246120" y="914400"/>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402" name="Google Shape;402;p32"/>
          <p:cNvSpPr txBox="1">
            <a:spLocks noGrp="1"/>
          </p:cNvSpPr>
          <p:nvPr>
            <p:ph type="body" idx="3"/>
          </p:nvPr>
        </p:nvSpPr>
        <p:spPr>
          <a:xfrm>
            <a:off x="6035040" y="914400"/>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403" name="Google Shape;403;p32"/>
          <p:cNvSpPr txBox="1">
            <a:spLocks noGrp="1"/>
          </p:cNvSpPr>
          <p:nvPr>
            <p:ph type="body" idx="4"/>
          </p:nvPr>
        </p:nvSpPr>
        <p:spPr>
          <a:xfrm>
            <a:off x="457200" y="2266950"/>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404" name="Google Shape;404;p32"/>
          <p:cNvSpPr txBox="1">
            <a:spLocks noGrp="1"/>
          </p:cNvSpPr>
          <p:nvPr>
            <p:ph type="body" idx="5"/>
          </p:nvPr>
        </p:nvSpPr>
        <p:spPr>
          <a:xfrm>
            <a:off x="3246120" y="2266950"/>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405" name="Google Shape;405;p32"/>
          <p:cNvSpPr txBox="1">
            <a:spLocks noGrp="1"/>
          </p:cNvSpPr>
          <p:nvPr>
            <p:ph type="body" idx="6"/>
          </p:nvPr>
        </p:nvSpPr>
        <p:spPr>
          <a:xfrm>
            <a:off x="6035040" y="2266950"/>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406" name="Google Shape;406;p32"/>
          <p:cNvSpPr txBox="1">
            <a:spLocks noGrp="1"/>
          </p:cNvSpPr>
          <p:nvPr>
            <p:ph type="body" idx="7"/>
          </p:nvPr>
        </p:nvSpPr>
        <p:spPr>
          <a:xfrm>
            <a:off x="457200" y="2854139"/>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407" name="Google Shape;407;p32"/>
          <p:cNvSpPr txBox="1">
            <a:spLocks noGrp="1"/>
          </p:cNvSpPr>
          <p:nvPr>
            <p:ph type="body" idx="8"/>
          </p:nvPr>
        </p:nvSpPr>
        <p:spPr>
          <a:xfrm>
            <a:off x="3246120" y="2854139"/>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408" name="Google Shape;408;p32"/>
          <p:cNvSpPr txBox="1">
            <a:spLocks noGrp="1"/>
          </p:cNvSpPr>
          <p:nvPr>
            <p:ph type="body" idx="9"/>
          </p:nvPr>
        </p:nvSpPr>
        <p:spPr>
          <a:xfrm>
            <a:off x="6035040" y="2854139"/>
            <a:ext cx="2651760" cy="1280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409" name="Google Shape;409;p32"/>
          <p:cNvSpPr txBox="1">
            <a:spLocks noGrp="1"/>
          </p:cNvSpPr>
          <p:nvPr>
            <p:ph type="body" idx="13"/>
          </p:nvPr>
        </p:nvSpPr>
        <p:spPr>
          <a:xfrm>
            <a:off x="457200" y="4206689"/>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410" name="Google Shape;410;p32"/>
          <p:cNvSpPr txBox="1">
            <a:spLocks noGrp="1"/>
          </p:cNvSpPr>
          <p:nvPr>
            <p:ph type="body" idx="14"/>
          </p:nvPr>
        </p:nvSpPr>
        <p:spPr>
          <a:xfrm>
            <a:off x="3246120" y="4206689"/>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411" name="Google Shape;411;p32"/>
          <p:cNvSpPr txBox="1">
            <a:spLocks noGrp="1"/>
          </p:cNvSpPr>
          <p:nvPr>
            <p:ph type="body" idx="15"/>
          </p:nvPr>
        </p:nvSpPr>
        <p:spPr>
          <a:xfrm>
            <a:off x="6035040" y="4206689"/>
            <a:ext cx="2651760" cy="3657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750"/>
              <a:buFont typeface="Arial" panose="020B0604020202020204"/>
              <a:buNone/>
              <a:defRPr sz="750" b="0"/>
            </a:lvl1pPr>
            <a:lvl2pPr marL="914400" lvl="1" indent="-228600" algn="l">
              <a:spcBef>
                <a:spcPts val="300"/>
              </a:spcBef>
              <a:spcAft>
                <a:spcPts val="0"/>
              </a:spcAft>
              <a:buClr>
                <a:schemeClr val="dk1"/>
              </a:buClr>
              <a:buSzPts val="750"/>
              <a:buFont typeface="Arial" panose="020B0604020202020204"/>
              <a:buNone/>
              <a:defRPr sz="750" b="0"/>
            </a:lvl2pPr>
            <a:lvl3pPr marL="1371600" lvl="2" indent="-228600" algn="l">
              <a:spcBef>
                <a:spcPts val="300"/>
              </a:spcBef>
              <a:spcAft>
                <a:spcPts val="0"/>
              </a:spcAft>
              <a:buClr>
                <a:schemeClr val="dk1"/>
              </a:buClr>
              <a:buSzPts val="750"/>
              <a:buNone/>
              <a:defRPr sz="750" b="0"/>
            </a:lvl3pPr>
            <a:lvl4pPr marL="1828800" lvl="3" indent="-228600" algn="l">
              <a:spcBef>
                <a:spcPts val="300"/>
              </a:spcBef>
              <a:spcAft>
                <a:spcPts val="0"/>
              </a:spcAft>
              <a:buClr>
                <a:schemeClr val="dk1"/>
              </a:buClr>
              <a:buSzPts val="750"/>
              <a:buNone/>
              <a:defRPr sz="750" b="0"/>
            </a:lvl4pPr>
            <a:lvl5pPr marL="2286000" lvl="4" indent="-228600" algn="l">
              <a:spcBef>
                <a:spcPts val="300"/>
              </a:spcBef>
              <a:spcAft>
                <a:spcPts val="0"/>
              </a:spcAft>
              <a:buClr>
                <a:schemeClr val="dk1"/>
              </a:buClr>
              <a:buSzPts val="750"/>
              <a:buNone/>
              <a:defRPr sz="750" b="0"/>
            </a:lvl5pPr>
            <a:lvl6pPr marL="2743200" lvl="5" indent="-228600" algn="l">
              <a:lnSpc>
                <a:spcPct val="100000"/>
              </a:lnSpc>
              <a:spcBef>
                <a:spcPts val="300"/>
              </a:spcBef>
              <a:spcAft>
                <a:spcPts val="0"/>
              </a:spcAft>
              <a:buClr>
                <a:schemeClr val="dk1"/>
              </a:buClr>
              <a:buSzPts val="750"/>
              <a:buNone/>
              <a:defRPr sz="750"/>
            </a:lvl6pPr>
            <a:lvl7pPr marL="3200400" lvl="6" indent="-342900" algn="l">
              <a:lnSpc>
                <a:spcPct val="100000"/>
              </a:lnSpc>
              <a:spcBef>
                <a:spcPts val="300"/>
              </a:spcBef>
              <a:spcAft>
                <a:spcPts val="0"/>
              </a:spcAft>
              <a:buClr>
                <a:schemeClr val="dk1"/>
              </a:buClr>
              <a:buSzPts val="1800"/>
              <a:buChar char="–"/>
              <a:defRPr/>
            </a:lvl7pPr>
            <a:lvl8pPr marL="3657600" lvl="7" indent="-228600" algn="l">
              <a:lnSpc>
                <a:spcPct val="100000"/>
              </a:lnSpc>
              <a:spcBef>
                <a:spcPts val="300"/>
              </a:spcBef>
              <a:spcAft>
                <a:spcPts val="0"/>
              </a:spcAft>
              <a:buClr>
                <a:schemeClr val="dk1"/>
              </a:buClr>
              <a:buSzPts val="750"/>
              <a:buNone/>
              <a:defRPr sz="750"/>
            </a:lvl8pPr>
            <a:lvl9pPr marL="4114800" lvl="8" indent="-228600" algn="l">
              <a:lnSpc>
                <a:spcPct val="100000"/>
              </a:lnSpc>
              <a:spcBef>
                <a:spcPts val="300"/>
              </a:spcBef>
              <a:spcAft>
                <a:spcPts val="300"/>
              </a:spcAft>
              <a:buClr>
                <a:schemeClr val="dk1"/>
              </a:buClr>
              <a:buSzPts val="750"/>
              <a:buNone/>
              <a:defRPr sz="750"/>
            </a:lvl9pPr>
          </a:lstStyle>
          <a:p>
            <a:endParaRPr/>
          </a:p>
        </p:txBody>
      </p:sp>
      <p:sp>
        <p:nvSpPr>
          <p:cNvPr id="412" name="Google Shape;412;p32"/>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lt1"/>
        </a:solidFill>
        <a:effectLst/>
      </p:bgPr>
    </p:bg>
    <p:spTree>
      <p:nvGrpSpPr>
        <p:cNvPr id="1" name="Shape 40"/>
        <p:cNvGrpSpPr/>
        <p:nvPr/>
      </p:nvGrpSpPr>
      <p:grpSpPr>
        <a:xfrm>
          <a:off x="0" y="0"/>
          <a:ext cx="0" cy="0"/>
          <a:chOff x="0" y="0"/>
          <a:chExt cx="0" cy="0"/>
        </a:xfrm>
      </p:grpSpPr>
      <p:grpSp>
        <p:nvGrpSpPr>
          <p:cNvPr id="41" name="Google Shape;41;p4"/>
          <p:cNvGrpSpPr/>
          <p:nvPr/>
        </p:nvGrpSpPr>
        <p:grpSpPr>
          <a:xfrm>
            <a:off x="0" y="0"/>
            <a:ext cx="9144000" cy="5143500"/>
            <a:chOff x="0" y="0"/>
            <a:chExt cx="9144000" cy="5143500"/>
          </a:xfrm>
        </p:grpSpPr>
        <p:sp>
          <p:nvSpPr>
            <p:cNvPr id="42" name="Google Shape;42;p4"/>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 name="Google Shape;43;p4"/>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4" name="Google Shape;44;p4"/>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5" name="Google Shape;45;p4"/>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46" name="Google Shape;46;p4"/>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47" name="Google Shape;47;p4"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48" name="Google Shape;48;p4"/>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49" name="Google Shape;49;p4"/>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lt1"/>
        </a:solidFill>
        <a:effectLst/>
      </p:bgPr>
    </p:bg>
    <p:spTree>
      <p:nvGrpSpPr>
        <p:cNvPr id="1" name="Shape 413"/>
        <p:cNvGrpSpPr/>
        <p:nvPr/>
      </p:nvGrpSpPr>
      <p:grpSpPr>
        <a:xfrm>
          <a:off x="0" y="0"/>
          <a:ext cx="0" cy="0"/>
          <a:chOff x="0" y="0"/>
          <a:chExt cx="0" cy="0"/>
        </a:xfrm>
      </p:grpSpPr>
      <p:grpSp>
        <p:nvGrpSpPr>
          <p:cNvPr id="414" name="Google Shape;414;p33"/>
          <p:cNvGrpSpPr/>
          <p:nvPr/>
        </p:nvGrpSpPr>
        <p:grpSpPr>
          <a:xfrm>
            <a:off x="0" y="0"/>
            <a:ext cx="9144000" cy="5143500"/>
            <a:chOff x="0" y="0"/>
            <a:chExt cx="9144000" cy="5143500"/>
          </a:xfrm>
        </p:grpSpPr>
        <p:sp>
          <p:nvSpPr>
            <p:cNvPr id="415" name="Google Shape;415;p33"/>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6" name="Google Shape;416;p33"/>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7" name="Google Shape;417;p33"/>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8" name="Google Shape;418;p33"/>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419" name="Google Shape;419;p33"/>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420" name="Google Shape;420;p33"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421" name="Google Shape;421;p33"/>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422" name="Google Shape;422;p33"/>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One-third Slide">
  <p:cSld name="Content One-third Slide">
    <p:bg>
      <p:bgPr>
        <a:solidFill>
          <a:schemeClr val="accent2"/>
        </a:solidFill>
        <a:effectLst/>
      </p:bgPr>
    </p:bg>
    <p:spTree>
      <p:nvGrpSpPr>
        <p:cNvPr id="1" name="Shape 50"/>
        <p:cNvGrpSpPr/>
        <p:nvPr/>
      </p:nvGrpSpPr>
      <p:grpSpPr>
        <a:xfrm>
          <a:off x="0" y="0"/>
          <a:ext cx="0" cy="0"/>
          <a:chOff x="0" y="0"/>
          <a:chExt cx="0" cy="0"/>
        </a:xfrm>
      </p:grpSpPr>
      <p:sp>
        <p:nvSpPr>
          <p:cNvPr id="51" name="Google Shape;51;p5"/>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52" name="Google Shape;52;p5"/>
          <p:cNvGrpSpPr/>
          <p:nvPr/>
        </p:nvGrpSpPr>
        <p:grpSpPr>
          <a:xfrm>
            <a:off x="0" y="0"/>
            <a:ext cx="9144000" cy="5143500"/>
            <a:chOff x="0" y="0"/>
            <a:chExt cx="9144000" cy="5143500"/>
          </a:xfrm>
        </p:grpSpPr>
        <p:sp>
          <p:nvSpPr>
            <p:cNvPr id="53" name="Google Shape;53;p5"/>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54" name="Google Shape;54;p5"/>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55" name="Google Shape;55;p5"/>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56" name="Google Shape;56;p5"/>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57" name="Google Shape;57;p5"/>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58" name="Google Shape;58;p5"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59" name="Google Shape;59;p5"/>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60" name="Google Shape;60;p5"/>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
          <p:cNvSpPr txBox="1">
            <a:spLocks noGrp="1"/>
          </p:cNvSpPr>
          <p:nvPr>
            <p:ph type="body" idx="1"/>
          </p:nvPr>
        </p:nvSpPr>
        <p:spPr>
          <a:xfrm>
            <a:off x="457200" y="911224"/>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62" name="Google Shape;62;p5"/>
          <p:cNvSpPr txBox="1">
            <a:spLocks noGrp="1"/>
          </p:cNvSpPr>
          <p:nvPr>
            <p:ph type="body" idx="2"/>
          </p:nvPr>
        </p:nvSpPr>
        <p:spPr>
          <a:xfrm>
            <a:off x="3246120" y="911224"/>
            <a:ext cx="544068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63" name="Google Shape;63;p5"/>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wo Columns Slide">
  <p:cSld name="Content Two Columns Slide">
    <p:bg>
      <p:bgPr>
        <a:solidFill>
          <a:schemeClr val="accent2"/>
        </a:solidFill>
        <a:effectLst/>
      </p:bgPr>
    </p:bg>
    <p:spTree>
      <p:nvGrpSpPr>
        <p:cNvPr id="1" name="Shape 64"/>
        <p:cNvGrpSpPr/>
        <p:nvPr/>
      </p:nvGrpSpPr>
      <p:grpSpPr>
        <a:xfrm>
          <a:off x="0" y="0"/>
          <a:ext cx="0" cy="0"/>
          <a:chOff x="0" y="0"/>
          <a:chExt cx="0" cy="0"/>
        </a:xfrm>
      </p:grpSpPr>
      <p:sp>
        <p:nvSpPr>
          <p:cNvPr id="65" name="Google Shape;65;p6"/>
          <p:cNvSpPr/>
          <p:nvPr/>
        </p:nvSpPr>
        <p:spPr>
          <a:xfrm>
            <a:off x="0" y="292100"/>
            <a:ext cx="9144000" cy="4846638"/>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6" name="Google Shape;66;p6"/>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
          <p:cNvSpPr txBox="1">
            <a:spLocks noGrp="1"/>
          </p:cNvSpPr>
          <p:nvPr>
            <p:ph type="body" idx="1"/>
          </p:nvPr>
        </p:nvSpPr>
        <p:spPr>
          <a:xfrm>
            <a:off x="457200" y="911224"/>
            <a:ext cx="4050792"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68" name="Google Shape;68;p6"/>
          <p:cNvSpPr txBox="1">
            <a:spLocks noGrp="1"/>
          </p:cNvSpPr>
          <p:nvPr>
            <p:ph type="body" idx="2"/>
          </p:nvPr>
        </p:nvSpPr>
        <p:spPr>
          <a:xfrm>
            <a:off x="4636008" y="911224"/>
            <a:ext cx="4050792"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69" name="Google Shape;69;p6"/>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Two-thirds Slide">
  <p:cSld name="Content Two-thirds Slide">
    <p:bg>
      <p:bgPr>
        <a:solidFill>
          <a:schemeClr val="accent2"/>
        </a:solidFill>
        <a:effectLst/>
      </p:bgPr>
    </p:bg>
    <p:spTree>
      <p:nvGrpSpPr>
        <p:cNvPr id="1" name="Shape 70"/>
        <p:cNvGrpSpPr/>
        <p:nvPr/>
      </p:nvGrpSpPr>
      <p:grpSpPr>
        <a:xfrm>
          <a:off x="0" y="0"/>
          <a:ext cx="0" cy="0"/>
          <a:chOff x="0" y="0"/>
          <a:chExt cx="0" cy="0"/>
        </a:xfrm>
      </p:grpSpPr>
      <p:sp>
        <p:nvSpPr>
          <p:cNvPr id="71" name="Google Shape;71;p7"/>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72" name="Google Shape;72;p7"/>
          <p:cNvGrpSpPr/>
          <p:nvPr/>
        </p:nvGrpSpPr>
        <p:grpSpPr>
          <a:xfrm>
            <a:off x="0" y="0"/>
            <a:ext cx="9144000" cy="5143500"/>
            <a:chOff x="0" y="0"/>
            <a:chExt cx="9144000" cy="5143500"/>
          </a:xfrm>
        </p:grpSpPr>
        <p:sp>
          <p:nvSpPr>
            <p:cNvPr id="73" name="Google Shape;73;p7"/>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4" name="Google Shape;74;p7"/>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5" name="Google Shape;75;p7"/>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6" name="Google Shape;76;p7"/>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77" name="Google Shape;77;p7"/>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78" name="Google Shape;78;p7"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79" name="Google Shape;79;p7"/>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80" name="Google Shape;80;p7"/>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7"/>
          <p:cNvSpPr txBox="1">
            <a:spLocks noGrp="1"/>
          </p:cNvSpPr>
          <p:nvPr>
            <p:ph type="body" idx="1"/>
          </p:nvPr>
        </p:nvSpPr>
        <p:spPr>
          <a:xfrm>
            <a:off x="457200" y="911224"/>
            <a:ext cx="544068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82" name="Google Shape;82;p7"/>
          <p:cNvSpPr txBox="1">
            <a:spLocks noGrp="1"/>
          </p:cNvSpPr>
          <p:nvPr>
            <p:ph type="body" idx="2"/>
          </p:nvPr>
        </p:nvSpPr>
        <p:spPr>
          <a:xfrm>
            <a:off x="6035040" y="911224"/>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83" name="Google Shape;83;p7"/>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Slide">
  <p:cSld name="Three Columns Slide">
    <p:bg>
      <p:bgPr>
        <a:solidFill>
          <a:schemeClr val="accent2"/>
        </a:solidFill>
        <a:effectLst/>
      </p:bgPr>
    </p:bg>
    <p:spTree>
      <p:nvGrpSpPr>
        <p:cNvPr id="1" name="Shape 84"/>
        <p:cNvGrpSpPr/>
        <p:nvPr/>
      </p:nvGrpSpPr>
      <p:grpSpPr>
        <a:xfrm>
          <a:off x="0" y="0"/>
          <a:ext cx="0" cy="0"/>
          <a:chOff x="0" y="0"/>
          <a:chExt cx="0" cy="0"/>
        </a:xfrm>
      </p:grpSpPr>
      <p:sp>
        <p:nvSpPr>
          <p:cNvPr id="85" name="Google Shape;85;p8"/>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86" name="Google Shape;86;p8"/>
          <p:cNvGrpSpPr/>
          <p:nvPr/>
        </p:nvGrpSpPr>
        <p:grpSpPr>
          <a:xfrm>
            <a:off x="0" y="0"/>
            <a:ext cx="9144000" cy="5143500"/>
            <a:chOff x="0" y="0"/>
            <a:chExt cx="9144000" cy="5143500"/>
          </a:xfrm>
        </p:grpSpPr>
        <p:sp>
          <p:nvSpPr>
            <p:cNvPr id="87" name="Google Shape;87;p8"/>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8"/>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8"/>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0" name="Google Shape;90;p8"/>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91" name="Google Shape;91;p8"/>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92" name="Google Shape;92;p8"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93" name="Google Shape;93;p8"/>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94" name="Google Shape;94;p8"/>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8"/>
          <p:cNvSpPr txBox="1">
            <a:spLocks noGrp="1"/>
          </p:cNvSpPr>
          <p:nvPr>
            <p:ph type="body" idx="1"/>
          </p:nvPr>
        </p:nvSpPr>
        <p:spPr>
          <a:xfrm>
            <a:off x="457200" y="914400"/>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96" name="Google Shape;96;p8"/>
          <p:cNvSpPr txBox="1">
            <a:spLocks noGrp="1"/>
          </p:cNvSpPr>
          <p:nvPr>
            <p:ph type="body" idx="2"/>
          </p:nvPr>
        </p:nvSpPr>
        <p:spPr>
          <a:xfrm>
            <a:off x="3246120" y="914400"/>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97" name="Google Shape;97;p8"/>
          <p:cNvSpPr txBox="1">
            <a:spLocks noGrp="1"/>
          </p:cNvSpPr>
          <p:nvPr>
            <p:ph type="body" idx="3"/>
          </p:nvPr>
        </p:nvSpPr>
        <p:spPr>
          <a:xfrm>
            <a:off x="6035040" y="914400"/>
            <a:ext cx="2651760" cy="3657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98" name="Google Shape;98;p8"/>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Bottom Two Columns Slide">
  <p:cSld name="Content with Bottom Two Columns Slide">
    <p:bg>
      <p:bgPr>
        <a:solidFill>
          <a:schemeClr val="accent2"/>
        </a:solidFill>
        <a:effectLst/>
      </p:bgPr>
    </p:bg>
    <p:spTree>
      <p:nvGrpSpPr>
        <p:cNvPr id="1" name="Shape 99"/>
        <p:cNvGrpSpPr/>
        <p:nvPr/>
      </p:nvGrpSpPr>
      <p:grpSpPr>
        <a:xfrm>
          <a:off x="0" y="0"/>
          <a:ext cx="0" cy="0"/>
          <a:chOff x="0" y="0"/>
          <a:chExt cx="0" cy="0"/>
        </a:xfrm>
      </p:grpSpPr>
      <p:sp>
        <p:nvSpPr>
          <p:cNvPr id="100" name="Google Shape;100;p9"/>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1" name="Google Shape;101;p9"/>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9"/>
          <p:cNvSpPr txBox="1">
            <a:spLocks noGrp="1"/>
          </p:cNvSpPr>
          <p:nvPr>
            <p:ph type="body" idx="1"/>
          </p:nvPr>
        </p:nvSpPr>
        <p:spPr>
          <a:xfrm>
            <a:off x="457200" y="911226"/>
            <a:ext cx="8229600" cy="1255903"/>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03" name="Google Shape;103;p9"/>
          <p:cNvSpPr txBox="1">
            <a:spLocks noGrp="1"/>
          </p:cNvSpPr>
          <p:nvPr>
            <p:ph type="body" idx="2"/>
          </p:nvPr>
        </p:nvSpPr>
        <p:spPr>
          <a:xfrm>
            <a:off x="457200" y="2286000"/>
            <a:ext cx="4050792" cy="22860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04" name="Google Shape;104;p9"/>
          <p:cNvSpPr txBox="1">
            <a:spLocks noGrp="1"/>
          </p:cNvSpPr>
          <p:nvPr>
            <p:ph type="body" idx="3"/>
          </p:nvPr>
        </p:nvSpPr>
        <p:spPr>
          <a:xfrm>
            <a:off x="4636008" y="2286000"/>
            <a:ext cx="4050792" cy="22860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05" name="Google Shape;105;p9"/>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Bottom Three Columns Slide">
  <p:cSld name="Content with Bottom Three Columns Slide">
    <p:bg>
      <p:bgPr>
        <a:solidFill>
          <a:schemeClr val="accent2"/>
        </a:solidFill>
        <a:effectLst/>
      </p:bgPr>
    </p:bg>
    <p:spTree>
      <p:nvGrpSpPr>
        <p:cNvPr id="1" name="Shape 106"/>
        <p:cNvGrpSpPr/>
        <p:nvPr/>
      </p:nvGrpSpPr>
      <p:grpSpPr>
        <a:xfrm>
          <a:off x="0" y="0"/>
          <a:ext cx="0" cy="0"/>
          <a:chOff x="0" y="0"/>
          <a:chExt cx="0" cy="0"/>
        </a:xfrm>
      </p:grpSpPr>
      <p:sp>
        <p:nvSpPr>
          <p:cNvPr id="107" name="Google Shape;107;p10"/>
          <p:cNvSpPr/>
          <p:nvPr/>
        </p:nvSpPr>
        <p:spPr>
          <a:xfrm>
            <a:off x="0" y="295275"/>
            <a:ext cx="9144000" cy="4848225"/>
          </a:xfrm>
          <a:custGeom>
            <a:avLst/>
            <a:gdLst/>
            <a:ahLst/>
            <a:cxnLst/>
            <a:rect l="l" t="t" r="r" b="b"/>
            <a:pathLst>
              <a:path w="9144000" h="4847753" extrusionOk="0">
                <a:moveTo>
                  <a:pt x="0" y="4847753"/>
                </a:moveTo>
                <a:lnTo>
                  <a:pt x="9144000" y="4847753"/>
                </a:lnTo>
                <a:lnTo>
                  <a:pt x="9144000" y="0"/>
                </a:lnTo>
                <a:lnTo>
                  <a:pt x="8872396" y="464744"/>
                </a:lnTo>
                <a:lnTo>
                  <a:pt x="0" y="463205"/>
                </a:lnTo>
                <a:lnTo>
                  <a:pt x="0" y="484775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08" name="Google Shape;108;p10"/>
          <p:cNvGrpSpPr/>
          <p:nvPr/>
        </p:nvGrpSpPr>
        <p:grpSpPr>
          <a:xfrm>
            <a:off x="0" y="0"/>
            <a:ext cx="9144000" cy="5143500"/>
            <a:chOff x="0" y="0"/>
            <a:chExt cx="9144000" cy="5143500"/>
          </a:xfrm>
        </p:grpSpPr>
        <p:sp>
          <p:nvSpPr>
            <p:cNvPr id="109" name="Google Shape;109;p10"/>
            <p:cNvSpPr/>
            <p:nvPr/>
          </p:nvSpPr>
          <p:spPr>
            <a:xfrm>
              <a:off x="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0" name="Google Shape;110;p10"/>
            <p:cNvSpPr/>
            <p:nvPr/>
          </p:nvSpPr>
          <p:spPr>
            <a:xfrm>
              <a:off x="8686800" y="0"/>
              <a:ext cx="4572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1" name="Google Shape;111;p10"/>
            <p:cNvSpPr/>
            <p:nvPr/>
          </p:nvSpPr>
          <p:spPr>
            <a:xfrm>
              <a:off x="0" y="3790950"/>
              <a:ext cx="9144000" cy="1352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10"/>
            <p:cNvSpPr/>
            <p:nvPr/>
          </p:nvSpPr>
          <p:spPr>
            <a:xfrm rot="-3540000">
              <a:off x="8484392" y="3474242"/>
              <a:ext cx="560387" cy="4730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13" name="Google Shape;113;p10"/>
          <p:cNvPicPr preferRelativeResize="0"/>
          <p:nvPr/>
        </p:nvPicPr>
        <p:blipFill rotWithShape="1">
          <a:blip r:embed="rId2"/>
          <a:srcRect/>
          <a:stretch>
            <a:fillRect/>
          </a:stretch>
        </p:blipFill>
        <p:spPr>
          <a:xfrm>
            <a:off x="7939088" y="4768850"/>
            <a:ext cx="955675" cy="233363"/>
          </a:xfrm>
          <a:prstGeom prst="rect">
            <a:avLst/>
          </a:prstGeom>
          <a:noFill/>
          <a:ln>
            <a:noFill/>
          </a:ln>
        </p:spPr>
      </p:pic>
      <p:pic>
        <p:nvPicPr>
          <p:cNvPr id="114" name="Google Shape;114;p10" descr="A picture containing drawing&#10;&#10;Description automatically generated"/>
          <p:cNvPicPr preferRelativeResize="0"/>
          <p:nvPr/>
        </p:nvPicPr>
        <p:blipFill rotWithShape="1">
          <a:blip r:embed="rId3"/>
          <a:srcRect/>
          <a:stretch>
            <a:fillRect/>
          </a:stretch>
        </p:blipFill>
        <p:spPr>
          <a:xfrm>
            <a:off x="114300" y="4768850"/>
            <a:ext cx="914400" cy="246063"/>
          </a:xfrm>
          <a:prstGeom prst="rect">
            <a:avLst/>
          </a:prstGeom>
          <a:noFill/>
          <a:ln>
            <a:noFill/>
          </a:ln>
        </p:spPr>
      </p:pic>
      <p:pic>
        <p:nvPicPr>
          <p:cNvPr id="115" name="Google Shape;115;p10"/>
          <p:cNvPicPr preferRelativeResize="0"/>
          <p:nvPr/>
        </p:nvPicPr>
        <p:blipFill rotWithShape="1">
          <a:blip r:embed="rId4"/>
          <a:srcRect/>
          <a:stretch>
            <a:fillRect/>
          </a:stretch>
        </p:blipFill>
        <p:spPr>
          <a:xfrm>
            <a:off x="3654425" y="4560888"/>
            <a:ext cx="1263650" cy="571500"/>
          </a:xfrm>
          <a:prstGeom prst="rect">
            <a:avLst/>
          </a:prstGeom>
          <a:noFill/>
          <a:ln>
            <a:noFill/>
          </a:ln>
        </p:spPr>
      </p:pic>
      <p:sp>
        <p:nvSpPr>
          <p:cNvPr id="116" name="Google Shape;116;p10"/>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0"/>
          <p:cNvSpPr txBox="1">
            <a:spLocks noGrp="1"/>
          </p:cNvSpPr>
          <p:nvPr>
            <p:ph type="body" idx="1"/>
          </p:nvPr>
        </p:nvSpPr>
        <p:spPr>
          <a:xfrm>
            <a:off x="457200" y="911226"/>
            <a:ext cx="8229600" cy="158432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18" name="Google Shape;118;p10"/>
          <p:cNvSpPr txBox="1">
            <a:spLocks noGrp="1"/>
          </p:cNvSpPr>
          <p:nvPr>
            <p:ph type="body" idx="2"/>
          </p:nvPr>
        </p:nvSpPr>
        <p:spPr>
          <a:xfrm>
            <a:off x="457200" y="2606040"/>
            <a:ext cx="2651760" cy="1965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19" name="Google Shape;119;p10"/>
          <p:cNvSpPr txBox="1">
            <a:spLocks noGrp="1"/>
          </p:cNvSpPr>
          <p:nvPr>
            <p:ph type="body" idx="3"/>
          </p:nvPr>
        </p:nvSpPr>
        <p:spPr>
          <a:xfrm>
            <a:off x="3246120" y="2606040"/>
            <a:ext cx="2651760" cy="1965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20" name="Google Shape;120;p10"/>
          <p:cNvSpPr txBox="1">
            <a:spLocks noGrp="1"/>
          </p:cNvSpPr>
          <p:nvPr>
            <p:ph type="body" idx="4"/>
          </p:nvPr>
        </p:nvSpPr>
        <p:spPr>
          <a:xfrm>
            <a:off x="6035040" y="2606040"/>
            <a:ext cx="2651760" cy="1965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1800"/>
            </a:lvl1pPr>
            <a:lvl2pPr marL="914400" lvl="1" indent="-228600" algn="l">
              <a:spcBef>
                <a:spcPts val="300"/>
              </a:spcBef>
              <a:spcAft>
                <a:spcPts val="0"/>
              </a:spcAft>
              <a:buSzPts val="1400"/>
              <a:buNone/>
              <a:defRPr sz="1800"/>
            </a:lvl2pPr>
            <a:lvl3pPr marL="1371600" lvl="2" indent="-342900" algn="l">
              <a:spcBef>
                <a:spcPts val="300"/>
              </a:spcBef>
              <a:spcAft>
                <a:spcPts val="0"/>
              </a:spcAft>
              <a:buClr>
                <a:schemeClr val="dk1"/>
              </a:buClr>
              <a:buSzPts val="1800"/>
              <a:buChar char="•"/>
              <a:defRPr sz="1800"/>
            </a:lvl3pPr>
            <a:lvl4pPr marL="1828800" lvl="3" indent="-342900" algn="l">
              <a:spcBef>
                <a:spcPts val="300"/>
              </a:spcBef>
              <a:spcAft>
                <a:spcPts val="0"/>
              </a:spcAft>
              <a:buClr>
                <a:schemeClr val="dk1"/>
              </a:buClr>
              <a:buSzPts val="1800"/>
              <a:buChar char="–"/>
              <a:defRPr sz="1800"/>
            </a:lvl4pPr>
            <a:lvl5pPr marL="2286000" lvl="4" indent="-342900" algn="l">
              <a:spcBef>
                <a:spcPts val="300"/>
              </a:spcBef>
              <a:spcAft>
                <a:spcPts val="0"/>
              </a:spcAft>
              <a:buClr>
                <a:schemeClr val="dk1"/>
              </a:buClr>
              <a:buSzPts val="1800"/>
              <a:buChar char="•"/>
              <a:defRPr sz="1800"/>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21" name="Google Shape;121;p10"/>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136525"/>
            <a:ext cx="8229600" cy="50323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sp>
        <p:nvSpPr>
          <p:cNvPr id="11" name="Google Shape;11;p1"/>
          <p:cNvSpPr txBox="1">
            <a:spLocks noGrp="1"/>
          </p:cNvSpPr>
          <p:nvPr>
            <p:ph type="body" idx="1"/>
          </p:nvPr>
        </p:nvSpPr>
        <p:spPr>
          <a:xfrm>
            <a:off x="457200" y="911225"/>
            <a:ext cx="8229600" cy="3657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0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300"/>
              </a:spcBef>
              <a:spcAft>
                <a:spcPts val="0"/>
              </a:spcAft>
              <a:buSzPts val="1400"/>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92100" algn="l" rtl="0">
              <a:spcBef>
                <a:spcPts val="300"/>
              </a:spcBef>
              <a:spcAft>
                <a:spcPts val="0"/>
              </a:spcAft>
              <a:buClr>
                <a:schemeClr val="dk1"/>
              </a:buClr>
              <a:buSzPts val="1000"/>
              <a:buFont typeface="Arial" panose="020B0604020202020204"/>
              <a:buChar char="•"/>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85750" algn="l" rtl="0">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85750" algn="l" rtl="0">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85750" algn="l" rtl="0">
              <a:lnSpc>
                <a:spcPct val="100000"/>
              </a:lnSpc>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85750" algn="l" rtl="0">
              <a:lnSpc>
                <a:spcPct val="100000"/>
              </a:lnSpc>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85750" algn="l" rtl="0">
              <a:lnSpc>
                <a:spcPct val="100000"/>
              </a:lnSpc>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85750" algn="l" rtl="0">
              <a:lnSpc>
                <a:spcPct val="100000"/>
              </a:lnSpc>
              <a:spcBef>
                <a:spcPts val="300"/>
              </a:spcBef>
              <a:spcAft>
                <a:spcPts val="30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2" name="Google Shape;12;p1"/>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12"/>
          <p:cNvSpPr txBox="1">
            <a:spLocks noGrp="1"/>
          </p:cNvSpPr>
          <p:nvPr>
            <p:ph type="title"/>
          </p:nvPr>
        </p:nvSpPr>
        <p:spPr>
          <a:xfrm>
            <a:off x="457200" y="136525"/>
            <a:ext cx="8229600" cy="50323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sp>
        <p:nvSpPr>
          <p:cNvPr id="149" name="Google Shape;149;p12"/>
          <p:cNvSpPr txBox="1">
            <a:spLocks noGrp="1"/>
          </p:cNvSpPr>
          <p:nvPr>
            <p:ph type="body" idx="1"/>
          </p:nvPr>
        </p:nvSpPr>
        <p:spPr>
          <a:xfrm>
            <a:off x="457200" y="911225"/>
            <a:ext cx="8229600" cy="3657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0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300"/>
              </a:spcBef>
              <a:spcAft>
                <a:spcPts val="0"/>
              </a:spcAft>
              <a:buSzPts val="1400"/>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92100" algn="l" rtl="0">
              <a:spcBef>
                <a:spcPts val="300"/>
              </a:spcBef>
              <a:spcAft>
                <a:spcPts val="0"/>
              </a:spcAft>
              <a:buClr>
                <a:schemeClr val="dk1"/>
              </a:buClr>
              <a:buSzPts val="1000"/>
              <a:buFont typeface="Arial" panose="020B0604020202020204"/>
              <a:buChar char="•"/>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85750" algn="l" rtl="0">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85750" algn="l" rtl="0">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85750" algn="l" rtl="0">
              <a:lnSpc>
                <a:spcPct val="100000"/>
              </a:lnSpc>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85750" algn="l" rtl="0">
              <a:lnSpc>
                <a:spcPct val="100000"/>
              </a:lnSpc>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85750" algn="l" rtl="0">
              <a:lnSpc>
                <a:spcPct val="100000"/>
              </a:lnSpc>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85750" algn="l" rtl="0">
              <a:lnSpc>
                <a:spcPct val="100000"/>
              </a:lnSpc>
              <a:spcBef>
                <a:spcPts val="300"/>
              </a:spcBef>
              <a:spcAft>
                <a:spcPts val="30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50" name="Google Shape;150;p12"/>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23"/>
          <p:cNvSpPr txBox="1">
            <a:spLocks noGrp="1"/>
          </p:cNvSpPr>
          <p:nvPr>
            <p:ph type="title"/>
          </p:nvPr>
        </p:nvSpPr>
        <p:spPr>
          <a:xfrm>
            <a:off x="457200" y="136525"/>
            <a:ext cx="8229600" cy="50323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3"/>
          <p:cNvSpPr txBox="1">
            <a:spLocks noGrp="1"/>
          </p:cNvSpPr>
          <p:nvPr>
            <p:ph type="body" idx="1"/>
          </p:nvPr>
        </p:nvSpPr>
        <p:spPr>
          <a:xfrm>
            <a:off x="457200" y="911225"/>
            <a:ext cx="8229600" cy="3657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0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300"/>
              </a:spcBef>
              <a:spcAft>
                <a:spcPts val="0"/>
              </a:spcAft>
              <a:buSzPts val="1400"/>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92100" algn="l" rtl="0">
              <a:spcBef>
                <a:spcPts val="300"/>
              </a:spcBef>
              <a:spcAft>
                <a:spcPts val="0"/>
              </a:spcAft>
              <a:buClr>
                <a:schemeClr val="dk1"/>
              </a:buClr>
              <a:buSzPts val="1000"/>
              <a:buFont typeface="Arial" panose="020B0604020202020204"/>
              <a:buChar char="•"/>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85750" algn="l" rtl="0">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85750" algn="l" rtl="0">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85750" algn="l" rtl="0">
              <a:lnSpc>
                <a:spcPct val="100000"/>
              </a:lnSpc>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85750" algn="l" rtl="0">
              <a:lnSpc>
                <a:spcPct val="100000"/>
              </a:lnSpc>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85750" algn="l" rtl="0">
              <a:lnSpc>
                <a:spcPct val="100000"/>
              </a:lnSpc>
              <a:spcBef>
                <a:spcPts val="300"/>
              </a:spcBef>
              <a:spcAft>
                <a:spcPts val="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85750" algn="l" rtl="0">
              <a:lnSpc>
                <a:spcPct val="100000"/>
              </a:lnSpc>
              <a:spcBef>
                <a:spcPts val="300"/>
              </a:spcBef>
              <a:spcAft>
                <a:spcPts val="300"/>
              </a:spcAft>
              <a:buClr>
                <a:schemeClr val="dk1"/>
              </a:buClr>
              <a:buSzPts val="900"/>
              <a:buFont typeface="Arial" panose="020B0604020202020204"/>
              <a:buChar char="–"/>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3"/>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chemeClr val="dk1"/>
              </a:buClr>
              <a:buSzPts val="600"/>
              <a:buFont typeface="Arial" panose="020B0604020202020204"/>
              <a:buNone/>
              <a:defRPr sz="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612200" y="430325"/>
            <a:ext cx="7735800" cy="7890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800"/>
              <a:buFont typeface="Arial Black" panose="020B0A04020102020204"/>
              <a:buNone/>
            </a:pPr>
            <a:r>
              <a:rPr lang="en-US" sz="2800" b="1" i="0" u="none" strike="noStrike" cap="none">
                <a:solidFill>
                  <a:schemeClr val="lt1"/>
                </a:solidFill>
                <a:latin typeface="Arial Black" panose="020B0A04020102020204"/>
                <a:ea typeface="Arial Black" panose="020B0A04020102020204"/>
                <a:cs typeface="Arial Black" panose="020B0A04020102020204"/>
                <a:sym typeface="Arial Black" panose="020B0A04020102020204"/>
              </a:rPr>
              <a:t>TEAM ALTITUDE </a:t>
            </a:r>
            <a:br>
              <a:rPr lang="en-US" sz="2800" b="1" i="0" u="none" strike="noStrike" cap="none">
                <a:solidFill>
                  <a:schemeClr val="lt1"/>
                </a:solidFill>
                <a:latin typeface="Arial Black" panose="020B0A04020102020204"/>
                <a:ea typeface="Arial Black" panose="020B0A04020102020204"/>
                <a:cs typeface="Arial Black" panose="020B0A04020102020204"/>
                <a:sym typeface="Arial Black" panose="020B0A04020102020204"/>
              </a:rPr>
            </a:br>
            <a:r>
              <a:rPr lang="en-US" sz="1800" b="1" i="0" u="none" strike="noStrike" cap="none">
                <a:solidFill>
                  <a:schemeClr val="lt1"/>
                </a:solidFill>
                <a:latin typeface="Arial Black" panose="020B0A04020102020204"/>
                <a:ea typeface="Arial Black" panose="020B0A04020102020204"/>
                <a:cs typeface="Arial Black" panose="020B0A04020102020204"/>
                <a:sym typeface="Arial Black" panose="020B0A04020102020204"/>
              </a:rPr>
              <a:t>COEP TECHNOLOGICAL UNIVERSITY </a:t>
            </a:r>
            <a:endParaRPr sz="1800">
              <a:latin typeface="Arial Black" panose="020B0A04020102020204"/>
              <a:ea typeface="Arial Black" panose="020B0A04020102020204"/>
              <a:cs typeface="Arial Black" panose="020B0A04020102020204"/>
              <a:sym typeface="Arial Black" panose="020B0A04020102020204"/>
            </a:endParaRPr>
          </a:p>
        </p:txBody>
      </p:sp>
      <p:sp>
        <p:nvSpPr>
          <p:cNvPr id="428" name="Google Shape;428;p34"/>
          <p:cNvSpPr txBox="1">
            <a:spLocks noGrp="1"/>
          </p:cNvSpPr>
          <p:nvPr>
            <p:ph type="body" idx="1"/>
          </p:nvPr>
        </p:nvSpPr>
        <p:spPr>
          <a:xfrm>
            <a:off x="-457200" y="1657350"/>
            <a:ext cx="5011738" cy="1828800"/>
          </a:xfrm>
          <a:prstGeom prst="rect">
            <a:avLst/>
          </a:prstGeom>
          <a:noFill/>
          <a:ln>
            <a:noFill/>
          </a:ln>
        </p:spPr>
        <p:txBody>
          <a:bodyPr spcFirstLastPara="1" wrap="square" lIns="0" tIns="0" rIns="0" bIns="0" anchor="t" anchorCtr="0">
            <a:noAutofit/>
          </a:bodyPr>
          <a:lstStyle/>
          <a:p>
            <a:pPr marL="0" marR="0" lvl="1" indent="0" algn="r" rtl="0">
              <a:lnSpc>
                <a:spcPct val="100000"/>
              </a:lnSpc>
              <a:spcBef>
                <a:spcPts val="0"/>
              </a:spcBef>
              <a:spcAft>
                <a:spcPts val="0"/>
              </a:spcAft>
              <a:buClr>
                <a:schemeClr val="dk1"/>
              </a:buClr>
              <a:buSzPts val="1600"/>
              <a:buFont typeface="Arial" panose="020B0604020202020204"/>
              <a:buNone/>
            </a:pP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r" rtl="0">
              <a:lnSpc>
                <a:spcPct val="100000"/>
              </a:lnSpc>
              <a:spcBef>
                <a:spcPts val="300"/>
              </a:spcBef>
              <a:spcAft>
                <a:spcPts val="0"/>
              </a:spcAft>
              <a:buClr>
                <a:schemeClr val="lt1"/>
              </a:buClr>
              <a:buSzPts val="1600"/>
              <a:buFont typeface="Arial" panose="020B0604020202020204"/>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Saikishore Naidu</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r" rtl="0">
              <a:lnSpc>
                <a:spcPct val="100000"/>
              </a:lnSpc>
              <a:spcBef>
                <a:spcPts val="300"/>
              </a:spcBef>
              <a:spcAft>
                <a:spcPts val="0"/>
              </a:spcAft>
              <a:buClr>
                <a:schemeClr val="lt1"/>
              </a:buClr>
              <a:buSzPts val="1600"/>
              <a:buFont typeface="Arial" panose="020B0604020202020204"/>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Vijaysingh Rajput</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r" rtl="0">
              <a:lnSpc>
                <a:spcPct val="100000"/>
              </a:lnSpc>
              <a:spcBef>
                <a:spcPts val="300"/>
              </a:spcBef>
              <a:spcAft>
                <a:spcPts val="0"/>
              </a:spcAft>
              <a:buClr>
                <a:schemeClr val="lt1"/>
              </a:buClr>
              <a:buSzPts val="1600"/>
              <a:buFont typeface="Arial" panose="020B0604020202020204"/>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Soham Kumthekar</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r" rtl="0">
              <a:lnSpc>
                <a:spcPct val="100000"/>
              </a:lnSpc>
              <a:spcBef>
                <a:spcPts val="300"/>
              </a:spcBef>
              <a:spcAft>
                <a:spcPts val="0"/>
              </a:spcAft>
              <a:buClr>
                <a:schemeClr val="lt1"/>
              </a:buClr>
              <a:buSzPts val="1600"/>
              <a:buFont typeface="Arial" panose="020B0604020202020204"/>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Prathviraj Chavan</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r" rtl="0">
              <a:lnSpc>
                <a:spcPct val="100000"/>
              </a:lnSpc>
              <a:spcBef>
                <a:spcPts val="300"/>
              </a:spcBef>
              <a:spcAft>
                <a:spcPts val="0"/>
              </a:spcAft>
              <a:buClr>
                <a:schemeClr val="lt1"/>
              </a:buClr>
              <a:buSzPts val="1600"/>
              <a:buFont typeface="Arial" panose="020B0604020202020204"/>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Ishan Kulkarni</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r" rtl="0">
              <a:lnSpc>
                <a:spcPct val="100000"/>
              </a:lnSpc>
              <a:spcBef>
                <a:spcPts val="300"/>
              </a:spcBef>
              <a:spcAft>
                <a:spcPts val="0"/>
              </a:spcAft>
              <a:buClr>
                <a:schemeClr val="dk1"/>
              </a:buClr>
              <a:buSzPts val="1600"/>
              <a:buFont typeface="Arial" panose="020B0604020202020204"/>
              <a:buNone/>
            </a:pP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34"/>
          <p:cNvSpPr txBox="1"/>
          <p:nvPr/>
        </p:nvSpPr>
        <p:spPr>
          <a:xfrm>
            <a:off x="4572000" y="1885950"/>
            <a:ext cx="4629150" cy="2044700"/>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Clr>
                <a:schemeClr val="lt1"/>
              </a:buClr>
              <a:buSzPts val="1600"/>
              <a:buFont typeface="Arial" panose="020B0604020202020204"/>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Kalyani Vidhate</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l" rtl="0">
              <a:lnSpc>
                <a:spcPct val="100000"/>
              </a:lnSpc>
              <a:spcBef>
                <a:spcPts val="300"/>
              </a:spcBef>
              <a:spcAft>
                <a:spcPts val="0"/>
              </a:spcAft>
              <a:buClr>
                <a:schemeClr val="lt1"/>
              </a:buClr>
              <a:buSzPts val="1600"/>
              <a:buFont typeface="Arial" panose="020B0604020202020204"/>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Krushal Mahajan</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l" rtl="0">
              <a:lnSpc>
                <a:spcPct val="100000"/>
              </a:lnSpc>
              <a:spcBef>
                <a:spcPts val="300"/>
              </a:spcBef>
              <a:spcAft>
                <a:spcPts val="0"/>
              </a:spcAft>
              <a:buClr>
                <a:schemeClr val="lt1"/>
              </a:buClr>
              <a:buSzPts val="1600"/>
              <a:buFont typeface="Arial" panose="020B0604020202020204"/>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Bhushan Sonawane</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l" rtl="0">
              <a:lnSpc>
                <a:spcPct val="100000"/>
              </a:lnSpc>
              <a:spcBef>
                <a:spcPts val="300"/>
              </a:spcBef>
              <a:spcAft>
                <a:spcPts val="0"/>
              </a:spcAft>
              <a:buClr>
                <a:schemeClr val="lt1"/>
              </a:buClr>
              <a:buSzPts val="1600"/>
              <a:buFont typeface="Arial" panose="020B0604020202020204"/>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Shivam Mishra</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l" rtl="0">
              <a:lnSpc>
                <a:spcPct val="100000"/>
              </a:lnSpc>
              <a:spcBef>
                <a:spcPts val="300"/>
              </a:spcBef>
              <a:spcAft>
                <a:spcPts val="0"/>
              </a:spcAft>
              <a:buClr>
                <a:schemeClr val="lt1"/>
              </a:buClr>
              <a:buSzPts val="1600"/>
              <a:buFont typeface="Arial" panose="020B0604020202020204"/>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Anushka Shalu</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l" rtl="0">
              <a:lnSpc>
                <a:spcPct val="100000"/>
              </a:lnSpc>
              <a:spcBef>
                <a:spcPts val="300"/>
              </a:spcBef>
              <a:spcAft>
                <a:spcPts val="0"/>
              </a:spcAft>
              <a:buClr>
                <a:schemeClr val="dk1"/>
              </a:buClr>
              <a:buSzPts val="1600"/>
              <a:buFont typeface="Arial" panose="020B0604020202020204"/>
              <a:buNone/>
            </a:pP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00"/>
              </a:spcBef>
              <a:spcAft>
                <a:spcPts val="0"/>
              </a:spcAft>
              <a:buClr>
                <a:schemeClr val="dk1"/>
              </a:buClr>
              <a:buSzPts val="1600"/>
              <a:buFont typeface="Arial" panose="020B0604020202020204"/>
              <a:buNone/>
            </a:pP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0" name="Google Shape;430;p34"/>
          <p:cNvSpPr txBox="1"/>
          <p:nvPr/>
        </p:nvSpPr>
        <p:spPr>
          <a:xfrm>
            <a:off x="3134400" y="1493200"/>
            <a:ext cx="2875200" cy="64650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chemeClr val="lt1"/>
              </a:buClr>
              <a:buSzPts val="1800"/>
              <a:buFont typeface="Arial" panose="020B0604020202020204"/>
              <a:buNone/>
            </a:pPr>
            <a:r>
              <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rPr>
              <a:t>TEAM MEMBERS</a:t>
            </a: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31" name="Google Shape;431;p34"/>
          <p:cNvPicPr preferRelativeResize="0"/>
          <p:nvPr/>
        </p:nvPicPr>
        <p:blipFill>
          <a:blip r:embed="rId3"/>
          <a:stretch>
            <a:fillRect/>
          </a:stretch>
        </p:blipFill>
        <p:spPr>
          <a:xfrm>
            <a:off x="5919470" y="4090035"/>
            <a:ext cx="975360" cy="995045"/>
          </a:xfrm>
          <a:prstGeom prst="rect">
            <a:avLst/>
          </a:prstGeom>
          <a:noFill/>
          <a:ln>
            <a:noFill/>
          </a:ln>
        </p:spPr>
      </p:pic>
      <p:pic>
        <p:nvPicPr>
          <p:cNvPr id="432" name="Google Shape;432;p34"/>
          <p:cNvPicPr preferRelativeResize="0"/>
          <p:nvPr/>
        </p:nvPicPr>
        <p:blipFill>
          <a:blip r:embed="rId4"/>
          <a:stretch>
            <a:fillRect/>
          </a:stretch>
        </p:blipFill>
        <p:spPr>
          <a:xfrm>
            <a:off x="1637665" y="4152265"/>
            <a:ext cx="1496695" cy="8712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3"/>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p:txBody>
      </p:sp>
      <p:sp>
        <p:nvSpPr>
          <p:cNvPr id="503" name="Google Shape;503;p43"/>
          <p:cNvSpPr txBox="1">
            <a:spLocks noGrp="1"/>
          </p:cNvSpPr>
          <p:nvPr>
            <p:ph type="body" idx="1"/>
          </p:nvPr>
        </p:nvSpPr>
        <p:spPr>
          <a:xfrm>
            <a:off x="457200" y="914400"/>
            <a:ext cx="2651760" cy="36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600"/>
              <a:buFont typeface="Arial" panose="020B0604020202020204"/>
              <a:buNone/>
            </a:pPr>
            <a:r>
              <a:rPr lang="en-US" sz="1600">
                <a:latin typeface="Arial" panose="020B0604020202020204"/>
                <a:ea typeface="Arial" panose="020B0604020202020204"/>
                <a:cs typeface="Arial" panose="020B0604020202020204"/>
                <a:sym typeface="Arial" panose="020B0604020202020204"/>
              </a:rPr>
              <a:t>UAV SIZING</a:t>
            </a:r>
            <a:endParaRPr sz="1600">
              <a:latin typeface="Arial" panose="020B0604020202020204"/>
              <a:ea typeface="Arial" panose="020B0604020202020204"/>
              <a:cs typeface="Arial" panose="020B0604020202020204"/>
              <a:sym typeface="Arial" panose="020B0604020202020204"/>
            </a:endParaRPr>
          </a:p>
        </p:txBody>
      </p:sp>
      <p:sp>
        <p:nvSpPr>
          <p:cNvPr id="504" name="Google Shape;504;p43"/>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strike="noStrike" cap="none">
                <a:solidFill>
                  <a:schemeClr val="dk1"/>
                </a:solidFill>
                <a:latin typeface="Arial" panose="020B0604020202020204"/>
                <a:ea typeface="Arial" panose="020B0604020202020204"/>
                <a:cs typeface="Arial" panose="020B0604020202020204"/>
                <a:sym typeface="Arial" panose="020B0604020202020204"/>
              </a:rPr>
              <a:t>10</a:t>
            </a:fld>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505" name="Google Shape;505;p43"/>
          <p:cNvGraphicFramePr/>
          <p:nvPr/>
        </p:nvGraphicFramePr>
        <p:xfrm>
          <a:off x="457200" y="1200150"/>
          <a:ext cx="3295650" cy="3392850"/>
        </p:xfrm>
        <a:graphic>
          <a:graphicData uri="http://schemas.openxmlformats.org/drawingml/2006/table">
            <a:tbl>
              <a:tblPr firstRow="1" bandRow="1">
                <a:noFill/>
                <a:tableStyleId>{CD87053B-E8C2-42DE-AC8A-759C7301922E}</a:tableStyleId>
              </a:tblPr>
              <a:tblGrid>
                <a:gridCol w="2313950">
                  <a:extLst>
                    <a:ext uri="{9D8B030D-6E8A-4147-A177-3AD203B41FA5}">
                      <a16:colId xmlns:a16="http://schemas.microsoft.com/office/drawing/2014/main" val="20000"/>
                    </a:ext>
                  </a:extLst>
                </a:gridCol>
                <a:gridCol w="981700">
                  <a:extLst>
                    <a:ext uri="{9D8B030D-6E8A-4147-A177-3AD203B41FA5}">
                      <a16:colId xmlns:a16="http://schemas.microsoft.com/office/drawing/2014/main" val="20001"/>
                    </a:ext>
                  </a:extLst>
                </a:gridCol>
              </a:tblGrid>
              <a:tr h="70865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COMPONENT NAME </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SIZE (MM)</a:t>
                      </a:r>
                      <a:endParaRPr sz="1350" u="none" strike="noStrike" cap="none"/>
                    </a:p>
                    <a:p>
                      <a:pPr marL="0" marR="0" lvl="0" indent="0" algn="l" rtl="0">
                        <a:spcBef>
                          <a:spcPts val="0"/>
                        </a:spcBef>
                        <a:spcAft>
                          <a:spcPts val="0"/>
                        </a:spcAft>
                        <a:buClr>
                          <a:schemeClr val="dk1"/>
                        </a:buClr>
                        <a:buSzPts val="1350"/>
                        <a:buFont typeface="Arial" panose="020B0604020202020204"/>
                        <a:buNone/>
                      </a:pPr>
                      <a:endParaRPr sz="1350" u="none" strike="noStrike" cap="none"/>
                    </a:p>
                  </a:txBody>
                  <a:tcPr marL="91450" marR="91450" marT="45725" marB="45725"/>
                </a:tc>
                <a:extLst>
                  <a:ext uri="{0D108BD9-81ED-4DB2-BD59-A6C34878D82A}">
                    <a16:rowId xmlns:a16="http://schemas.microsoft.com/office/drawing/2014/main" val="10000"/>
                  </a:ext>
                </a:extLst>
              </a:tr>
              <a:tr h="29717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Rotor Arm</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dirty="0"/>
                        <a:t>276.5</a:t>
                      </a:r>
                      <a:endParaRPr sz="1350" u="none" strike="noStrike" cap="none" dirty="0"/>
                    </a:p>
                  </a:txBody>
                  <a:tcPr marL="91450" marR="91450" marT="45725" marB="45725"/>
                </a:tc>
                <a:extLst>
                  <a:ext uri="{0D108BD9-81ED-4DB2-BD59-A6C34878D82A}">
                    <a16:rowId xmlns:a16="http://schemas.microsoft.com/office/drawing/2014/main" val="10001"/>
                  </a:ext>
                </a:extLst>
              </a:tr>
              <a:tr h="30225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Hub Length</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254</a:t>
                      </a:r>
                      <a:endParaRPr sz="1350" u="none" strike="noStrike" cap="none"/>
                    </a:p>
                  </a:txBody>
                  <a:tcPr marL="91450" marR="91450" marT="45725" marB="45725"/>
                </a:tc>
                <a:extLst>
                  <a:ext uri="{0D108BD9-81ED-4DB2-BD59-A6C34878D82A}">
                    <a16:rowId xmlns:a16="http://schemas.microsoft.com/office/drawing/2014/main" val="10002"/>
                  </a:ext>
                </a:extLst>
              </a:tr>
              <a:tr h="29717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Wheel Base</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508</a:t>
                      </a:r>
                      <a:endParaRPr sz="1350" u="none" strike="noStrike" cap="none"/>
                    </a:p>
                  </a:txBody>
                  <a:tcPr marL="91450" marR="91450" marT="45725" marB="45725"/>
                </a:tc>
                <a:extLst>
                  <a:ext uri="{0D108BD9-81ED-4DB2-BD59-A6C34878D82A}">
                    <a16:rowId xmlns:a16="http://schemas.microsoft.com/office/drawing/2014/main" val="10003"/>
                  </a:ext>
                </a:extLst>
              </a:tr>
              <a:tr h="29717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Propeller Clearance </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65</a:t>
                      </a:r>
                      <a:endParaRPr sz="1350" u="none" strike="noStrike" cap="none"/>
                    </a:p>
                  </a:txBody>
                  <a:tcPr marL="91450" marR="91450" marT="45725" marB="45725"/>
                </a:tc>
                <a:extLst>
                  <a:ext uri="{0D108BD9-81ED-4DB2-BD59-A6C34878D82A}">
                    <a16:rowId xmlns:a16="http://schemas.microsoft.com/office/drawing/2014/main" val="10004"/>
                  </a:ext>
                </a:extLst>
              </a:tr>
              <a:tr h="4845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Payload Mechanism Height</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190</a:t>
                      </a:r>
                      <a:endParaRPr sz="1350" u="none" strike="noStrike" cap="none"/>
                    </a:p>
                  </a:txBody>
                  <a:tcPr marL="91450" marR="91450" marT="45725" marB="45725"/>
                </a:tc>
                <a:extLst>
                  <a:ext uri="{0D108BD9-81ED-4DB2-BD59-A6C34878D82A}">
                    <a16:rowId xmlns:a16="http://schemas.microsoft.com/office/drawing/2014/main" val="10005"/>
                  </a:ext>
                </a:extLst>
              </a:tr>
              <a:tr h="50292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Landing Gear (Length, Height, Angle)</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207,199, 15</a:t>
                      </a:r>
                      <a:endParaRPr sz="1350" u="none" strike="noStrike" cap="none">
                        <a:latin typeface="Tahoma" panose="020B0604030504040204"/>
                        <a:ea typeface="Tahoma" panose="020B0604030504040204"/>
                        <a:cs typeface="Tahoma" panose="020B0604030504040204"/>
                        <a:sym typeface="Tahoma" panose="020B0604030504040204"/>
                      </a:endParaRPr>
                    </a:p>
                  </a:txBody>
                  <a:tcPr marL="91450" marR="91450" marT="45725" marB="45725"/>
                </a:tc>
                <a:extLst>
                  <a:ext uri="{0D108BD9-81ED-4DB2-BD59-A6C34878D82A}">
                    <a16:rowId xmlns:a16="http://schemas.microsoft.com/office/drawing/2014/main" val="10006"/>
                  </a:ext>
                </a:extLst>
              </a:tr>
              <a:tr h="50292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Drone Height (Except GPS and Telemetry)</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dirty="0"/>
                        <a:t>300</a:t>
                      </a:r>
                      <a:endParaRPr sz="1350" u="none" strike="noStrike" cap="none" dirty="0"/>
                    </a:p>
                  </a:txBody>
                  <a:tcPr marL="91450" marR="91450" marT="45725" marB="45725"/>
                </a:tc>
                <a:extLst>
                  <a:ext uri="{0D108BD9-81ED-4DB2-BD59-A6C34878D82A}">
                    <a16:rowId xmlns:a16="http://schemas.microsoft.com/office/drawing/2014/main" val="10007"/>
                  </a:ext>
                </a:extLst>
              </a:tr>
            </a:tbl>
          </a:graphicData>
        </a:graphic>
      </p:graphicFrame>
      <p:pic>
        <p:nvPicPr>
          <p:cNvPr id="506" name="Google Shape;506;p43"/>
          <p:cNvPicPr preferRelativeResize="0">
            <a:picLocks noGrp="1"/>
          </p:cNvPicPr>
          <p:nvPr>
            <p:ph type="body" idx="3"/>
          </p:nvPr>
        </p:nvPicPr>
        <p:blipFill rotWithShape="1">
          <a:blip r:embed="rId3"/>
          <a:srcRect/>
          <a:stretch>
            <a:fillRect/>
          </a:stretch>
        </p:blipFill>
        <p:spPr>
          <a:xfrm>
            <a:off x="4038600" y="971550"/>
            <a:ext cx="4606290" cy="371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4"/>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p:txBody>
      </p:sp>
      <p:sp>
        <p:nvSpPr>
          <p:cNvPr id="512" name="Google Shape;512;p44"/>
          <p:cNvSpPr txBox="1">
            <a:spLocks noGrp="1"/>
          </p:cNvSpPr>
          <p:nvPr>
            <p:ph type="body" idx="1"/>
          </p:nvPr>
        </p:nvSpPr>
        <p:spPr>
          <a:xfrm>
            <a:off x="457200" y="819150"/>
            <a:ext cx="2651760" cy="30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800"/>
              <a:buFont typeface="Arial" panose="020B0604020202020204"/>
              <a:buNone/>
            </a:pPr>
            <a:r>
              <a:rPr lang="en-US">
                <a:latin typeface="Arial" panose="020B0604020202020204"/>
                <a:ea typeface="Arial" panose="020B0604020202020204"/>
                <a:cs typeface="Arial" panose="020B0604020202020204"/>
                <a:sym typeface="Arial" panose="020B0604020202020204"/>
              </a:rPr>
              <a:t>UAV Performance</a:t>
            </a:r>
            <a:endParaRPr>
              <a:latin typeface="Arial" panose="020B0604020202020204"/>
              <a:ea typeface="Arial" panose="020B0604020202020204"/>
              <a:cs typeface="Arial" panose="020B0604020202020204"/>
              <a:sym typeface="Arial" panose="020B0604020202020204"/>
            </a:endParaRPr>
          </a:p>
        </p:txBody>
      </p:sp>
      <p:sp>
        <p:nvSpPr>
          <p:cNvPr id="513" name="Google Shape;513;p44"/>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strike="noStrike" cap="none">
                <a:solidFill>
                  <a:schemeClr val="dk1"/>
                </a:solidFill>
                <a:latin typeface="Arial" panose="020B0604020202020204"/>
                <a:ea typeface="Arial" panose="020B0604020202020204"/>
                <a:cs typeface="Arial" panose="020B0604020202020204"/>
                <a:sym typeface="Arial" panose="020B0604020202020204"/>
              </a:rPr>
              <a:t>11</a:t>
            </a:fld>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4" name="Google Shape;514;p44"/>
          <p:cNvSpPr txBox="1">
            <a:spLocks noGrp="1"/>
          </p:cNvSpPr>
          <p:nvPr>
            <p:ph type="body" idx="3"/>
          </p:nvPr>
        </p:nvSpPr>
        <p:spPr>
          <a:xfrm>
            <a:off x="457200" y="1733550"/>
            <a:ext cx="8371840" cy="249428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600"/>
              <a:t>Battery:	</a:t>
            </a:r>
            <a:r>
              <a:rPr lang="en-US" sz="1600" b="0"/>
              <a:t>A. Choosing:</a:t>
            </a:r>
            <a:endParaRPr sz="1600" b="0"/>
          </a:p>
          <a:p>
            <a:pPr marL="342900" lvl="0" indent="-342900" algn="l" rtl="0">
              <a:spcBef>
                <a:spcPts val="300"/>
              </a:spcBef>
              <a:spcAft>
                <a:spcPts val="0"/>
              </a:spcAft>
              <a:buClr>
                <a:schemeClr val="dk1"/>
              </a:buClr>
              <a:buSzPts val="1600"/>
              <a:buAutoNum type="arabicPeriod"/>
            </a:pPr>
            <a:r>
              <a:rPr lang="en-US" sz="1600" b="0"/>
              <a:t>Compared to Li-po, Li-ion has more specific energy, but it is </a:t>
            </a:r>
            <a:endParaRPr sz="1600" b="0"/>
          </a:p>
          <a:p>
            <a:pPr marL="1257300" lvl="2" indent="-342900" algn="l" rtl="0">
              <a:spcBef>
                <a:spcPts val="300"/>
              </a:spcBef>
              <a:spcAft>
                <a:spcPts val="0"/>
              </a:spcAft>
              <a:buClr>
                <a:schemeClr val="dk1"/>
              </a:buClr>
              <a:buSzPts val="1600"/>
              <a:buFont typeface="Arial" panose="020B0604020202020204"/>
              <a:buAutoNum type="alphaLcPeriod"/>
            </a:pPr>
            <a:r>
              <a:rPr lang="en-US" sz="1600" b="0"/>
              <a:t>more volatile, </a:t>
            </a:r>
            <a:r>
              <a:rPr lang="en-US" sz="1600"/>
              <a:t>heavier</a:t>
            </a:r>
            <a:endParaRPr sz="1600" b="0"/>
          </a:p>
          <a:p>
            <a:pPr marL="1257300" lvl="2" indent="-342900" algn="l" rtl="0">
              <a:spcBef>
                <a:spcPts val="300"/>
              </a:spcBef>
              <a:spcAft>
                <a:spcPts val="0"/>
              </a:spcAft>
              <a:buClr>
                <a:schemeClr val="dk1"/>
              </a:buClr>
              <a:buSzPts val="1600"/>
              <a:buFont typeface="Arial" panose="020B0604020202020204"/>
              <a:buAutoNum type="alphaLcPeriod"/>
            </a:pPr>
            <a:r>
              <a:rPr lang="en-US" sz="1600" b="0"/>
              <a:t>vulnerable to damage from high temperatures, </a:t>
            </a:r>
            <a:endParaRPr sz="1600" b="0"/>
          </a:p>
          <a:p>
            <a:pPr marL="1257300" lvl="2" indent="-342900" algn="l" rtl="0">
              <a:spcBef>
                <a:spcPts val="300"/>
              </a:spcBef>
              <a:spcAft>
                <a:spcPts val="0"/>
              </a:spcAft>
              <a:buClr>
                <a:schemeClr val="dk1"/>
              </a:buClr>
              <a:buSzPts val="1600"/>
              <a:buFont typeface="Arial" panose="020B0604020202020204"/>
              <a:buAutoNum type="alphaLcPeriod"/>
            </a:pPr>
            <a:r>
              <a:rPr lang="en-US" sz="1600" b="0"/>
              <a:t>loses its capacity to charge </a:t>
            </a:r>
            <a:endParaRPr sz="1600" b="0"/>
          </a:p>
          <a:p>
            <a:pPr marL="1257300" lvl="2" indent="-342900" algn="l" rtl="0">
              <a:spcBef>
                <a:spcPts val="300"/>
              </a:spcBef>
              <a:spcAft>
                <a:spcPts val="0"/>
              </a:spcAft>
              <a:buClr>
                <a:schemeClr val="dk1"/>
              </a:buClr>
              <a:buSzPts val="1600"/>
              <a:buFont typeface="Arial" panose="020B0604020202020204"/>
              <a:buAutoNum type="alphaLcPeriod"/>
            </a:pPr>
            <a:r>
              <a:rPr lang="en-US" sz="1600" b="0"/>
              <a:t>may burst if the separator is destroyed.</a:t>
            </a:r>
            <a:endParaRPr sz="1600" b="0"/>
          </a:p>
          <a:p>
            <a:pPr marL="342900" lvl="0" indent="-342900" algn="l" rtl="0">
              <a:spcBef>
                <a:spcPts val="300"/>
              </a:spcBef>
              <a:spcAft>
                <a:spcPts val="0"/>
              </a:spcAft>
              <a:buClr>
                <a:schemeClr val="dk1"/>
              </a:buClr>
              <a:buSzPts val="1600"/>
              <a:buAutoNum type="arabicPeriod"/>
            </a:pPr>
            <a:r>
              <a:rPr lang="en-US" sz="1600" b="0"/>
              <a:t>Ni-MH battery has </a:t>
            </a:r>
            <a:endParaRPr sz="1600" b="0"/>
          </a:p>
          <a:p>
            <a:pPr marL="1257300" lvl="2" indent="-342900" algn="l" rtl="0">
              <a:spcBef>
                <a:spcPts val="300"/>
              </a:spcBef>
              <a:spcAft>
                <a:spcPts val="0"/>
              </a:spcAft>
              <a:buClr>
                <a:schemeClr val="dk1"/>
              </a:buClr>
              <a:buSzPts val="1600"/>
              <a:buFont typeface="Arial" panose="020B0604020202020204"/>
              <a:buAutoNum type="alphaLcPeriod"/>
            </a:pPr>
            <a:r>
              <a:rPr lang="en-US" sz="1600" b="0"/>
              <a:t>Low Power to Weight Ratio </a:t>
            </a:r>
            <a:endParaRPr sz="1600" b="0"/>
          </a:p>
          <a:p>
            <a:pPr marL="1257300" lvl="2" indent="-342900" algn="l" rtl="0">
              <a:spcBef>
                <a:spcPts val="300"/>
              </a:spcBef>
              <a:spcAft>
                <a:spcPts val="0"/>
              </a:spcAft>
              <a:buClr>
                <a:schemeClr val="dk1"/>
              </a:buClr>
              <a:buSzPts val="1600"/>
              <a:buFont typeface="Arial" panose="020B0604020202020204"/>
              <a:buAutoNum type="alphaLcPeriod"/>
            </a:pPr>
            <a:r>
              <a:rPr lang="en-US" sz="1600" b="0"/>
              <a:t>Cell Voltage of just 1.2 V compared to Li-Po battery</a:t>
            </a:r>
            <a:endParaRPr sz="1600" b="0"/>
          </a:p>
          <a:p>
            <a:pPr marL="0" lvl="0" indent="0" algn="l" rtl="0">
              <a:spcBef>
                <a:spcPts val="300"/>
              </a:spcBef>
              <a:spcAft>
                <a:spcPts val="0"/>
              </a:spcAft>
              <a:buClr>
                <a:schemeClr val="dk1"/>
              </a:buClr>
              <a:buSzPts val="1600"/>
              <a:buNone/>
            </a:pPr>
            <a:r>
              <a:rPr lang="en-US" sz="1600" b="0"/>
              <a:t>3.   As a result, we chose lithium polymer batteries.</a:t>
            </a:r>
            <a:endParaRPr sz="1600" b="0"/>
          </a:p>
          <a:p>
            <a:pPr marL="342900" lvl="0" indent="-342900" algn="l" rtl="0">
              <a:spcBef>
                <a:spcPts val="300"/>
              </a:spcBef>
              <a:spcAft>
                <a:spcPts val="0"/>
              </a:spcAft>
              <a:buNone/>
            </a:pPr>
            <a:endParaRPr sz="1600" b="0"/>
          </a:p>
        </p:txBody>
      </p:sp>
      <p:sp>
        <p:nvSpPr>
          <p:cNvPr id="515" name="Google Shape;515;p44"/>
          <p:cNvSpPr txBox="1">
            <a:spLocks noGrp="1"/>
          </p:cNvSpPr>
          <p:nvPr>
            <p:ph type="body" idx="2"/>
          </p:nvPr>
        </p:nvSpPr>
        <p:spPr>
          <a:xfrm>
            <a:off x="457835" y="1123950"/>
            <a:ext cx="8264525" cy="57594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600" b="0"/>
              <a:t>The time provided for completing the flight is 10mins. This is the major influencer for</a:t>
            </a:r>
            <a:endParaRPr sz="1600" b="0"/>
          </a:p>
          <a:p>
            <a:pPr marL="0" lvl="0" indent="0" algn="l" rtl="0">
              <a:spcBef>
                <a:spcPts val="300"/>
              </a:spcBef>
              <a:spcAft>
                <a:spcPts val="0"/>
              </a:spcAft>
              <a:buNone/>
            </a:pPr>
            <a:r>
              <a:rPr lang="en-US" sz="1600" b="0"/>
              <a:t>battery selection and power requirements. </a:t>
            </a:r>
            <a:endParaRPr sz="1600" b="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5"/>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p:txBody>
      </p:sp>
      <p:sp>
        <p:nvSpPr>
          <p:cNvPr id="521" name="Google Shape;521;p45"/>
          <p:cNvSpPr txBox="1">
            <a:spLocks noGrp="1"/>
          </p:cNvSpPr>
          <p:nvPr>
            <p:ph type="body" idx="1"/>
          </p:nvPr>
        </p:nvSpPr>
        <p:spPr>
          <a:xfrm>
            <a:off x="457200" y="914400"/>
            <a:ext cx="2651760" cy="36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600"/>
              <a:buFont typeface="Arial" panose="020B0604020202020204"/>
              <a:buNone/>
            </a:pPr>
            <a:r>
              <a:rPr lang="en-US" sz="1600">
                <a:latin typeface="Arial" panose="020B0604020202020204"/>
                <a:ea typeface="Arial" panose="020B0604020202020204"/>
                <a:cs typeface="Arial" panose="020B0604020202020204"/>
                <a:sym typeface="Arial" panose="020B0604020202020204"/>
              </a:rPr>
              <a:t>UAV Performance</a:t>
            </a:r>
            <a:endParaRPr sz="1600">
              <a:latin typeface="Arial" panose="020B0604020202020204"/>
              <a:ea typeface="Arial" panose="020B0604020202020204"/>
              <a:cs typeface="Arial" panose="020B0604020202020204"/>
              <a:sym typeface="Arial" panose="020B0604020202020204"/>
            </a:endParaRPr>
          </a:p>
        </p:txBody>
      </p:sp>
      <p:sp>
        <p:nvSpPr>
          <p:cNvPr id="522" name="Google Shape;522;p45"/>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strike="noStrike" cap="none">
                <a:solidFill>
                  <a:schemeClr val="dk1"/>
                </a:solidFill>
                <a:latin typeface="Arial" panose="020B0604020202020204"/>
                <a:ea typeface="Arial" panose="020B0604020202020204"/>
                <a:cs typeface="Arial" panose="020B0604020202020204"/>
                <a:sym typeface="Arial" panose="020B0604020202020204"/>
              </a:rPr>
              <a:t>12</a:t>
            </a:fld>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23" name="Google Shape;523;p45"/>
          <p:cNvSpPr txBox="1">
            <a:spLocks noGrp="1"/>
          </p:cNvSpPr>
          <p:nvPr>
            <p:ph type="body" idx="2"/>
          </p:nvPr>
        </p:nvSpPr>
        <p:spPr>
          <a:xfrm>
            <a:off x="457200" y="1276350"/>
            <a:ext cx="8469630" cy="116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b="0"/>
              <a:t>B. Calculations:</a:t>
            </a:r>
            <a:endParaRPr b="0"/>
          </a:p>
          <a:p>
            <a:pPr marL="0" lvl="0" indent="0" algn="l" rtl="0">
              <a:spcBef>
                <a:spcPts val="300"/>
              </a:spcBef>
              <a:spcAft>
                <a:spcPts val="0"/>
              </a:spcAft>
              <a:buNone/>
            </a:pPr>
            <a:r>
              <a:rPr lang="en-US" sz="1700" b="0"/>
              <a:t>1. In Li-po batteries each cell has 3.7 V. Thus, a 3S battery will have 3 x 3.7= 11.1 V</a:t>
            </a:r>
            <a:endParaRPr sz="1700" b="0"/>
          </a:p>
          <a:p>
            <a:pPr marL="0" lvl="0" indent="0" algn="l" rtl="0">
              <a:spcBef>
                <a:spcPts val="300"/>
              </a:spcBef>
              <a:spcAft>
                <a:spcPts val="0"/>
              </a:spcAft>
              <a:buNone/>
            </a:pPr>
            <a:r>
              <a:rPr lang="en-US" sz="1700" b="0"/>
              <a:t>This is within the operating range for our motors.</a:t>
            </a:r>
            <a:endParaRPr sz="1700" b="0"/>
          </a:p>
          <a:p>
            <a:pPr marL="0" lvl="0" indent="0" algn="l" rtl="0">
              <a:spcBef>
                <a:spcPts val="300"/>
              </a:spcBef>
              <a:spcAft>
                <a:spcPts val="0"/>
              </a:spcAft>
              <a:buNone/>
            </a:pPr>
            <a:r>
              <a:rPr lang="en-US" sz="1700" b="0"/>
              <a:t>2. For longer flight time, the capacity should be good</a:t>
            </a:r>
            <a:endParaRPr sz="1700" b="0"/>
          </a:p>
        </p:txBody>
      </p:sp>
      <p:pic>
        <p:nvPicPr>
          <p:cNvPr id="524" name="Google Shape;524;p45"/>
          <p:cNvPicPr preferRelativeResize="0">
            <a:picLocks noGrp="1"/>
          </p:cNvPicPr>
          <p:nvPr>
            <p:ph type="body" idx="3"/>
          </p:nvPr>
        </p:nvPicPr>
        <p:blipFill rotWithShape="1">
          <a:blip r:embed="rId3"/>
          <a:srcRect/>
          <a:stretch>
            <a:fillRect/>
          </a:stretch>
        </p:blipFill>
        <p:spPr>
          <a:xfrm>
            <a:off x="4465320" y="2482215"/>
            <a:ext cx="4314825" cy="2245360"/>
          </a:xfrm>
          <a:prstGeom prst="rect">
            <a:avLst/>
          </a:prstGeom>
          <a:noFill/>
          <a:ln>
            <a:noFill/>
          </a:ln>
        </p:spPr>
      </p:pic>
      <p:sp>
        <p:nvSpPr>
          <p:cNvPr id="525" name="Google Shape;525;p45"/>
          <p:cNvSpPr txBox="1"/>
          <p:nvPr/>
        </p:nvSpPr>
        <p:spPr>
          <a:xfrm>
            <a:off x="381635" y="3028950"/>
            <a:ext cx="4209415" cy="6140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Battery Selected: </a:t>
            </a:r>
            <a:endParaRPr sz="1800" b="0" i="0" u="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600"/>
              <a:buFont typeface="Arial" panose="020B0604020202020204"/>
              <a:buNone/>
            </a:pPr>
            <a:r>
              <a:rPr lang="en-US" sz="1600" b="0" i="0" u="none">
                <a:solidFill>
                  <a:schemeClr val="dk1"/>
                </a:solidFill>
                <a:latin typeface="Arial" panose="020B0604020202020204"/>
                <a:ea typeface="Arial" panose="020B0604020202020204"/>
                <a:cs typeface="Arial" panose="020B0604020202020204"/>
                <a:sym typeface="Arial" panose="020B0604020202020204"/>
              </a:rPr>
              <a:t>3S (11.1V), 6200MAH, 40C LI-PO BATTERY</a:t>
            </a:r>
            <a:endParaRPr sz="1600" b="0" i="0" u="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6"/>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p:txBody>
      </p:sp>
      <p:sp>
        <p:nvSpPr>
          <p:cNvPr id="531" name="Google Shape;531;p46"/>
          <p:cNvSpPr txBox="1">
            <a:spLocks noGrp="1"/>
          </p:cNvSpPr>
          <p:nvPr>
            <p:ph type="body" idx="1"/>
          </p:nvPr>
        </p:nvSpPr>
        <p:spPr>
          <a:xfrm>
            <a:off x="457200" y="914400"/>
            <a:ext cx="3656330" cy="30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600"/>
              <a:buFont typeface="Arial" panose="020B0604020202020204"/>
              <a:buNone/>
            </a:pPr>
            <a:r>
              <a:rPr lang="en-US" sz="1600">
                <a:latin typeface="Arial" panose="020B0604020202020204"/>
                <a:ea typeface="Arial" panose="020B0604020202020204"/>
                <a:cs typeface="Arial" panose="020B0604020202020204"/>
                <a:sym typeface="Arial" panose="020B0604020202020204"/>
              </a:rPr>
              <a:t>Other Specifications of Li-Po:</a:t>
            </a:r>
            <a:endParaRPr sz="1600">
              <a:latin typeface="Arial" panose="020B0604020202020204"/>
              <a:ea typeface="Arial" panose="020B0604020202020204"/>
              <a:cs typeface="Arial" panose="020B0604020202020204"/>
              <a:sym typeface="Arial" panose="020B0604020202020204"/>
            </a:endParaRPr>
          </a:p>
        </p:txBody>
      </p:sp>
      <p:sp>
        <p:nvSpPr>
          <p:cNvPr id="532" name="Google Shape;532;p46"/>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13</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533" name="Google Shape;533;p46"/>
          <p:cNvGraphicFramePr/>
          <p:nvPr/>
        </p:nvGraphicFramePr>
        <p:xfrm>
          <a:off x="457835" y="1320800"/>
          <a:ext cx="8229600" cy="2792730"/>
        </p:xfrm>
        <a:graphic>
          <a:graphicData uri="http://schemas.openxmlformats.org/drawingml/2006/table">
            <a:tbl>
              <a:tblPr bandRow="1">
                <a:noFill/>
                <a:tableStyleId>{CD87053B-E8C2-42DE-AC8A-759C7301922E}</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4661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Model No.</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ORANGE 6200/3S-40C</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Balance Plug</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JST-XH</a:t>
                      </a:r>
                      <a:endParaRPr sz="1350" u="none" strike="noStrike" cap="none"/>
                    </a:p>
                  </a:txBody>
                  <a:tcPr marL="91450" marR="91450" marT="45725" marB="45725"/>
                </a:tc>
                <a:extLst>
                  <a:ext uri="{0D108BD9-81ED-4DB2-BD59-A6C34878D82A}">
                    <a16:rowId xmlns:a16="http://schemas.microsoft.com/office/drawing/2014/main" val="10000"/>
                  </a:ext>
                </a:extLst>
              </a:tr>
              <a:tr h="45592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Capacity (mAh)</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6200</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Length, Width (mm)</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155, 25</a:t>
                      </a:r>
                      <a:endParaRPr sz="1350" u="none" strike="noStrike" cap="none"/>
                    </a:p>
                  </a:txBody>
                  <a:tcPr marL="91450" marR="91450" marT="45725" marB="45725"/>
                </a:tc>
                <a:extLst>
                  <a:ext uri="{0D108BD9-81ED-4DB2-BD59-A6C34878D82A}">
                    <a16:rowId xmlns:a16="http://schemas.microsoft.com/office/drawing/2014/main" val="10001"/>
                  </a:ext>
                </a:extLst>
              </a:tr>
              <a:tr h="45592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Weight (gm) </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446</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Height (mm) </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25</a:t>
                      </a:r>
                      <a:endParaRPr sz="1350" u="none" strike="noStrike" cap="none"/>
                    </a:p>
                  </a:txBody>
                  <a:tcPr marL="91450" marR="91450" marT="45725" marB="45725"/>
                </a:tc>
                <a:extLst>
                  <a:ext uri="{0D108BD9-81ED-4DB2-BD59-A6C34878D82A}">
                    <a16:rowId xmlns:a16="http://schemas.microsoft.com/office/drawing/2014/main" val="10002"/>
                  </a:ext>
                </a:extLst>
              </a:tr>
              <a:tr h="45592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Output Voltage (VDC) </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11.1</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Max. Burst Discharge I</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50C (310A)</a:t>
                      </a:r>
                      <a:endParaRPr sz="1350" u="none" strike="noStrike" cap="none"/>
                    </a:p>
                  </a:txBody>
                  <a:tcPr marL="91450" marR="91450" marT="45725" marB="45725"/>
                </a:tc>
                <a:extLst>
                  <a:ext uri="{0D108BD9-81ED-4DB2-BD59-A6C34878D82A}">
                    <a16:rowId xmlns:a16="http://schemas.microsoft.com/office/drawing/2014/main" val="10003"/>
                  </a:ext>
                </a:extLst>
              </a:tr>
              <a:tr h="45592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Charge Rate</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1 ~ 3</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Max. Charge Rate</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5 C</a:t>
                      </a:r>
                      <a:endParaRPr sz="1350" u="none" strike="noStrike" cap="none"/>
                    </a:p>
                  </a:txBody>
                  <a:tcPr marL="91450" marR="91450" marT="45725" marB="45725"/>
                </a:tc>
                <a:extLst>
                  <a:ext uri="{0D108BD9-81ED-4DB2-BD59-A6C34878D82A}">
                    <a16:rowId xmlns:a16="http://schemas.microsoft.com/office/drawing/2014/main" val="10004"/>
                  </a:ext>
                </a:extLst>
              </a:tr>
              <a:tr h="50292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Discharge Plug</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HXT 4mm</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Max. Continuous Discharge</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40C (248A)</a:t>
                      </a:r>
                      <a:endParaRPr sz="1350" u="none" strike="noStrike" cap="none"/>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7"/>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p:txBody>
      </p:sp>
      <p:sp>
        <p:nvSpPr>
          <p:cNvPr id="539" name="Google Shape;539;p47"/>
          <p:cNvSpPr txBox="1">
            <a:spLocks noGrp="1"/>
          </p:cNvSpPr>
          <p:nvPr>
            <p:ph type="body" idx="1"/>
          </p:nvPr>
        </p:nvSpPr>
        <p:spPr>
          <a:xfrm>
            <a:off x="457200" y="914400"/>
            <a:ext cx="2651760" cy="23495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600"/>
              <a:buFont typeface="Arial" panose="020B0604020202020204"/>
              <a:buNone/>
            </a:pPr>
            <a:r>
              <a:rPr lang="en-US" sz="1600">
                <a:latin typeface="Arial" panose="020B0604020202020204"/>
                <a:ea typeface="Arial" panose="020B0604020202020204"/>
                <a:cs typeface="Arial" panose="020B0604020202020204"/>
                <a:sym typeface="Arial" panose="020B0604020202020204"/>
              </a:rPr>
              <a:t>Flight time estimation:</a:t>
            </a:r>
            <a:endParaRPr sz="1600">
              <a:latin typeface="Arial" panose="020B0604020202020204"/>
              <a:ea typeface="Arial" panose="020B0604020202020204"/>
              <a:cs typeface="Arial" panose="020B0604020202020204"/>
              <a:sym typeface="Arial" panose="020B0604020202020204"/>
            </a:endParaRPr>
          </a:p>
        </p:txBody>
      </p:sp>
      <p:sp>
        <p:nvSpPr>
          <p:cNvPr id="540" name="Google Shape;540;p47"/>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14</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41" name="Google Shape;541;p47"/>
          <p:cNvSpPr txBox="1">
            <a:spLocks noGrp="1"/>
          </p:cNvSpPr>
          <p:nvPr>
            <p:ph type="body" idx="2"/>
          </p:nvPr>
        </p:nvSpPr>
        <p:spPr>
          <a:xfrm>
            <a:off x="457200" y="1276350"/>
            <a:ext cx="8218170" cy="52832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600" b="0"/>
              <a:t>The approximate flight time can be calculated as: </a:t>
            </a:r>
            <a:r>
              <a:rPr lang="en-US" sz="1600" b="0" u="sng"/>
              <a:t>Battery Current Capacity</a:t>
            </a:r>
            <a:r>
              <a:rPr lang="en-US" sz="1600" b="0"/>
              <a:t> x 60 (min).</a:t>
            </a:r>
            <a:br>
              <a:rPr lang="en-US" sz="1600" b="0"/>
            </a:br>
            <a:r>
              <a:rPr lang="en-US" sz="1600" b="0"/>
              <a:t>					     Current drawn</a:t>
            </a:r>
            <a:endParaRPr sz="1600" b="0"/>
          </a:p>
        </p:txBody>
      </p:sp>
      <p:sp>
        <p:nvSpPr>
          <p:cNvPr id="542" name="Google Shape;542;p47"/>
          <p:cNvSpPr txBox="1"/>
          <p:nvPr/>
        </p:nvSpPr>
        <p:spPr>
          <a:xfrm>
            <a:off x="457200" y="1931670"/>
            <a:ext cx="8033385" cy="230695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panose="020B0604020202020204"/>
              <a:buChar char="•"/>
            </a:pPr>
            <a:r>
              <a:rPr lang="en-US" sz="1600" b="0" i="0" u="none">
                <a:solidFill>
                  <a:schemeClr val="dk1"/>
                </a:solidFill>
                <a:latin typeface="Arial" panose="020B0604020202020204"/>
                <a:ea typeface="Arial" panose="020B0604020202020204"/>
                <a:cs typeface="Arial" panose="020B0604020202020204"/>
                <a:sym typeface="Arial" panose="020B0604020202020204"/>
              </a:rPr>
              <a:t>As maximum current drawn is due to the motors, we can neglect the other components</a:t>
            </a:r>
            <a:endParaRPr sz="1600" b="0" i="0" u="none">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600"/>
              <a:buFont typeface="Arial" panose="020B0604020202020204"/>
              <a:buChar char="•"/>
            </a:pPr>
            <a:r>
              <a:rPr lang="en-US" sz="1600" b="0" i="0" u="none">
                <a:solidFill>
                  <a:schemeClr val="dk1"/>
                </a:solidFill>
                <a:latin typeface="Arial" panose="020B0604020202020204"/>
                <a:ea typeface="Arial" panose="020B0604020202020204"/>
                <a:cs typeface="Arial" panose="020B0604020202020204"/>
                <a:sym typeface="Arial" panose="020B0604020202020204"/>
              </a:rPr>
              <a:t>The maximum current drawn by motor is 18A for the maximum thrust of 1130gm.</a:t>
            </a:r>
            <a:endParaRPr sz="1600" b="0" i="0" u="none">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600"/>
              <a:buFont typeface="Arial" panose="020B0604020202020204"/>
              <a:buChar char="•"/>
            </a:pPr>
            <a:r>
              <a:rPr lang="en-US" sz="1600" b="0" i="0" u="none">
                <a:solidFill>
                  <a:schemeClr val="dk1"/>
                </a:solidFill>
                <a:latin typeface="Arial" panose="020B0604020202020204"/>
                <a:ea typeface="Arial" panose="020B0604020202020204"/>
                <a:cs typeface="Arial" panose="020B0604020202020204"/>
                <a:sym typeface="Arial" panose="020B0604020202020204"/>
              </a:rPr>
              <a:t>For hovering the drone 600 gm of thrust from each motor required. </a:t>
            </a:r>
            <a:endParaRPr sz="1600" b="0" i="0" u="none">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600"/>
              <a:buFont typeface="Arial" panose="020B0604020202020204"/>
              <a:buChar char="•"/>
            </a:pPr>
            <a:r>
              <a:rPr lang="en-US" sz="1600" b="0" i="0" u="none">
                <a:solidFill>
                  <a:schemeClr val="dk1"/>
                </a:solidFill>
                <a:latin typeface="Arial" panose="020B0604020202020204"/>
                <a:ea typeface="Arial" panose="020B0604020202020204"/>
                <a:cs typeface="Arial" panose="020B0604020202020204"/>
                <a:sym typeface="Arial" panose="020B0604020202020204"/>
              </a:rPr>
              <a:t>Average current drawn estimated at 7-8 A per motor.</a:t>
            </a:r>
            <a:endParaRPr sz="1600" b="0" i="0" u="none">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600"/>
              <a:buFont typeface="Arial" panose="020B0604020202020204"/>
              <a:buChar char="•"/>
            </a:pPr>
            <a:r>
              <a:rPr lang="en-US" sz="1600" b="0" i="0" u="none">
                <a:solidFill>
                  <a:schemeClr val="dk1"/>
                </a:solidFill>
                <a:latin typeface="Arial" panose="020B0604020202020204"/>
                <a:ea typeface="Arial" panose="020B0604020202020204"/>
                <a:cs typeface="Arial" panose="020B0604020202020204"/>
                <a:sym typeface="Arial" panose="020B0604020202020204"/>
              </a:rPr>
              <a:t>Average current drawn by all motors will be 8 x 4 = 32 A</a:t>
            </a:r>
            <a:endParaRPr sz="1600" b="0" i="0" u="none">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600"/>
              <a:buFont typeface="Arial" panose="020B0604020202020204"/>
              <a:buChar char="•"/>
            </a:pPr>
            <a:r>
              <a:rPr lang="en-US" sz="1600" b="0" i="0" u="none">
                <a:solidFill>
                  <a:schemeClr val="dk1"/>
                </a:solidFill>
                <a:latin typeface="Arial" panose="020B0604020202020204"/>
                <a:ea typeface="Arial" panose="020B0604020202020204"/>
                <a:cs typeface="Arial" panose="020B0604020202020204"/>
                <a:sym typeface="Arial" panose="020B0604020202020204"/>
              </a:rPr>
              <a:t>So, the estimated time of flight will be (6.2/32) x 60= 11.625 min.</a:t>
            </a:r>
            <a:endParaRPr sz="1600" b="0" i="0" u="none">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600"/>
              <a:buFont typeface="Arial" panose="020B0604020202020204"/>
              <a:buChar char="•"/>
            </a:pPr>
            <a:r>
              <a:rPr lang="en-US" sz="1600" b="0" i="0" u="none">
                <a:solidFill>
                  <a:schemeClr val="dk1"/>
                </a:solidFill>
                <a:latin typeface="Arial" panose="020B0604020202020204"/>
                <a:ea typeface="Arial" panose="020B0604020202020204"/>
                <a:cs typeface="Arial" panose="020B0604020202020204"/>
                <a:sym typeface="Arial" panose="020B0604020202020204"/>
              </a:rPr>
              <a:t>This value is not entirely accurate, but we have considered upper limit of the average current range to get a better estimate.</a:t>
            </a:r>
            <a:endParaRPr sz="1600" b="0" i="0" u="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8"/>
          <p:cNvSpPr txBox="1">
            <a:spLocks noGrp="1"/>
          </p:cNvSpPr>
          <p:nvPr>
            <p:ph type="title"/>
          </p:nvPr>
        </p:nvSpPr>
        <p:spPr>
          <a:xfrm>
            <a:off x="457200" y="91452"/>
            <a:ext cx="8229600" cy="65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a:t> Material Selection</a:t>
            </a:r>
          </a:p>
        </p:txBody>
      </p:sp>
      <p:sp>
        <p:nvSpPr>
          <p:cNvPr id="548" name="Google Shape;548;p48"/>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15</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49" name="Google Shape;549;p48"/>
          <p:cNvSpPr txBox="1"/>
          <p:nvPr/>
        </p:nvSpPr>
        <p:spPr>
          <a:xfrm>
            <a:off x="449840" y="751963"/>
            <a:ext cx="4858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700"/>
              <a:buFont typeface="Arial" panose="020B0604020202020204"/>
              <a:buNone/>
            </a:pPr>
            <a:r>
              <a:rPr lang="en-US" sz="1800" b="1">
                <a:solidFill>
                  <a:schemeClr val="dk1"/>
                </a:solidFill>
              </a:rPr>
              <a:t>1.</a:t>
            </a:r>
            <a:r>
              <a:rPr lang="en-US" sz="1800" b="1" i="0" u="none">
                <a:solidFill>
                  <a:schemeClr val="dk1"/>
                </a:solidFill>
                <a:latin typeface="Arial" panose="020B0604020202020204"/>
                <a:ea typeface="Arial" panose="020B0604020202020204"/>
                <a:cs typeface="Arial" panose="020B0604020202020204"/>
                <a:sym typeface="Arial" panose="020B0604020202020204"/>
              </a:rPr>
              <a:t>Carbon Fibre Reinforced Polymer (CFRP)</a:t>
            </a:r>
            <a:endParaRPr sz="1800" b="1"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50" name="Google Shape;550;p48"/>
          <p:cNvSpPr txBox="1"/>
          <p:nvPr/>
        </p:nvSpPr>
        <p:spPr>
          <a:xfrm>
            <a:off x="449847" y="1238438"/>
            <a:ext cx="8244300" cy="18933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dk1"/>
              </a:buClr>
              <a:buSzPts val="1600"/>
              <a:buFont typeface="Arial" panose="020B0604020202020204"/>
              <a:buNone/>
            </a:pPr>
            <a:r>
              <a:rPr lang="en-US" sz="1800" b="1" i="0" u="none">
                <a:solidFill>
                  <a:schemeClr val="dk1"/>
                </a:solidFill>
              </a:rPr>
              <a:t>a) Reasons for selecting CFRP</a:t>
            </a:r>
            <a:endParaRPr sz="1800" b="1" i="0" u="none">
              <a:solidFill>
                <a:schemeClr val="dk1"/>
              </a:solidFill>
            </a:endParaRPr>
          </a:p>
          <a:p>
            <a:pPr marL="800100" marR="0" lvl="1" indent="-355600" algn="l" rtl="0">
              <a:lnSpc>
                <a:spcPct val="110000"/>
              </a:lnSpc>
              <a:spcBef>
                <a:spcPts val="0"/>
              </a:spcBef>
              <a:spcAft>
                <a:spcPts val="0"/>
              </a:spcAft>
              <a:buClr>
                <a:schemeClr val="dk1"/>
              </a:buClr>
              <a:buSzPts val="1800"/>
              <a:buFont typeface="Arial" panose="020B0604020202020204"/>
              <a:buAutoNum type="arabicPeriod"/>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Extremely strong and </a:t>
            </a:r>
            <a:r>
              <a:rPr lang="en-US" sz="1800">
                <a:solidFill>
                  <a:schemeClr val="dk1"/>
                </a:solidFill>
              </a:rPr>
              <a:t>lightweight</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00100" marR="0" lvl="1" indent="-355600" algn="l" rtl="0">
              <a:lnSpc>
                <a:spcPct val="110000"/>
              </a:lnSpc>
              <a:spcBef>
                <a:spcPts val="0"/>
              </a:spcBef>
              <a:spcAft>
                <a:spcPts val="0"/>
              </a:spcAft>
              <a:buClr>
                <a:schemeClr val="dk1"/>
              </a:buClr>
              <a:buSzPts val="1800"/>
              <a:buFont typeface="Arial" panose="020B0604020202020204"/>
              <a:buAutoNum type="arabicPeriod"/>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High strength to weight ratio of </a:t>
            </a:r>
            <a:r>
              <a:rPr lang="en-US" sz="1800" b="1" i="0" u="none" strike="noStrike" cap="none">
                <a:solidFill>
                  <a:schemeClr val="dk1"/>
                </a:solidFill>
              </a:rPr>
              <a:t>2457 kN.m/kg</a:t>
            </a:r>
            <a:endParaRPr sz="1800" b="1" i="0" u="none" strike="noStrike" cap="none">
              <a:solidFill>
                <a:schemeClr val="dk1"/>
              </a:solidFill>
            </a:endParaRPr>
          </a:p>
          <a:p>
            <a:pPr marL="800100" marR="0" lvl="1" indent="-355600" algn="l" rtl="0">
              <a:lnSpc>
                <a:spcPct val="110000"/>
              </a:lnSpc>
              <a:spcBef>
                <a:spcPts val="0"/>
              </a:spcBef>
              <a:spcAft>
                <a:spcPts val="0"/>
              </a:spcAft>
              <a:buClr>
                <a:schemeClr val="dk1"/>
              </a:buClr>
              <a:buSzPts val="1800"/>
              <a:buFont typeface="Arial" panose="020B0604020202020204"/>
              <a:buAutoNum type="arabicPeriod"/>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Carbon fibre is corrosion resistant and chemically stable</a:t>
            </a:r>
            <a:endParaRPr sz="1800">
              <a:solidFill>
                <a:schemeClr val="dk1"/>
              </a:solidFill>
            </a:endParaRPr>
          </a:p>
          <a:p>
            <a:pPr marL="800100" marR="0" lvl="1" indent="-355600" algn="l" rtl="0">
              <a:lnSpc>
                <a:spcPct val="110000"/>
              </a:lnSpc>
              <a:spcBef>
                <a:spcPts val="0"/>
              </a:spcBef>
              <a:spcAft>
                <a:spcPts val="0"/>
              </a:spcAft>
              <a:buClr>
                <a:schemeClr val="dk1"/>
              </a:buClr>
              <a:buSzPts val="1800"/>
              <a:buFont typeface="Arial" panose="020B0604020202020204"/>
              <a:buAutoNum type="arabicPeriod"/>
            </a:pPr>
            <a:r>
              <a:rPr lang="en-US" sz="1800">
                <a:solidFill>
                  <a:schemeClr val="dk1"/>
                </a:solidFill>
              </a:rPr>
              <a:t>Excellent resistance to corrosion and impact, ensures drone frame can withstand potential collisions</a:t>
            </a:r>
            <a:endParaRPr sz="2000">
              <a:solidFill>
                <a:schemeClr val="dk1"/>
              </a:solidFill>
            </a:endParaRPr>
          </a:p>
        </p:txBody>
      </p:sp>
      <p:sp>
        <p:nvSpPr>
          <p:cNvPr id="2" name="Google Shape;566;p50">
            <a:extLst>
              <a:ext uri="{FF2B5EF4-FFF2-40B4-BE49-F238E27FC236}">
                <a16:creationId xmlns:a16="http://schemas.microsoft.com/office/drawing/2014/main" id="{C1370D7A-D13E-60B1-CC06-94A04B67EA40}"/>
              </a:ext>
            </a:extLst>
          </p:cNvPr>
          <p:cNvSpPr txBox="1">
            <a:spLocks noGrp="1"/>
          </p:cNvSpPr>
          <p:nvPr>
            <p:ph type="body" idx="1"/>
          </p:nvPr>
        </p:nvSpPr>
        <p:spPr>
          <a:xfrm>
            <a:off x="457200" y="3074799"/>
            <a:ext cx="8229600" cy="166052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b)Parts made of CFRP</a:t>
            </a:r>
          </a:p>
          <a:p>
            <a:pPr marL="457200" lvl="0" indent="-342900" algn="l" rtl="0">
              <a:spcBef>
                <a:spcPts val="300"/>
              </a:spcBef>
              <a:spcAft>
                <a:spcPts val="0"/>
              </a:spcAft>
              <a:buClr>
                <a:schemeClr val="dk1"/>
              </a:buClr>
              <a:buSzPts val="1800"/>
              <a:buChar char="●"/>
            </a:pPr>
            <a:r>
              <a:rPr lang="en-US" b="0" dirty="0"/>
              <a:t>Arms</a:t>
            </a:r>
            <a:endParaRPr b="0" dirty="0"/>
          </a:p>
          <a:p>
            <a:pPr marL="457200" lvl="0" indent="-342900" algn="l" rtl="0">
              <a:spcBef>
                <a:spcPts val="0"/>
              </a:spcBef>
              <a:spcAft>
                <a:spcPts val="0"/>
              </a:spcAft>
              <a:buClr>
                <a:schemeClr val="dk1"/>
              </a:buClr>
              <a:buSzPts val="1800"/>
              <a:buChar char="●"/>
            </a:pPr>
            <a:r>
              <a:rPr lang="en-US" b="0" dirty="0"/>
              <a:t>landing gear(Legs)</a:t>
            </a:r>
            <a:endParaRPr b="0" dirty="0"/>
          </a:p>
          <a:p>
            <a:pPr marL="914400" lvl="1" indent="-342900" algn="l" rtl="0">
              <a:spcBef>
                <a:spcPts val="0"/>
              </a:spcBef>
              <a:spcAft>
                <a:spcPts val="0"/>
              </a:spcAft>
              <a:buClr>
                <a:schemeClr val="dk1"/>
              </a:buClr>
              <a:buSzPts val="1800"/>
              <a:buChar char="○"/>
            </a:pPr>
            <a:r>
              <a:rPr lang="en-US" b="0" dirty="0"/>
              <a:t>For landing gear, we have used 3k twill rod of carbon </a:t>
            </a:r>
            <a:r>
              <a:rPr lang="en-US" b="0" dirty="0" err="1"/>
              <a:t>fibre</a:t>
            </a:r>
            <a:endParaRPr b="0" dirty="0"/>
          </a:p>
          <a:p>
            <a:pPr marL="457200" lvl="0" indent="-342900" algn="l" rtl="0">
              <a:spcBef>
                <a:spcPts val="0"/>
              </a:spcBef>
              <a:spcAft>
                <a:spcPts val="0"/>
              </a:spcAft>
              <a:buClr>
                <a:schemeClr val="dk1"/>
              </a:buClr>
              <a:buSzPts val="1800"/>
              <a:buChar char="●"/>
            </a:pPr>
            <a:r>
              <a:rPr lang="en-US" b="0" dirty="0"/>
              <a:t>top plate</a:t>
            </a:r>
            <a:endParaRPr b="0" dirty="0"/>
          </a:p>
          <a:p>
            <a:pPr marL="457200" lvl="0" indent="-342900" algn="l" rtl="0">
              <a:spcBef>
                <a:spcPts val="0"/>
              </a:spcBef>
              <a:spcAft>
                <a:spcPts val="0"/>
              </a:spcAft>
              <a:buClr>
                <a:schemeClr val="dk1"/>
              </a:buClr>
              <a:buSzPts val="1800"/>
              <a:buChar char="●"/>
            </a:pPr>
            <a:r>
              <a:rPr lang="en-US" b="0" dirty="0"/>
              <a:t>bottom plate</a:t>
            </a:r>
            <a:endParaRPr b="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9"/>
          <p:cNvSpPr txBox="1">
            <a:spLocks noGrp="1"/>
          </p:cNvSpPr>
          <p:nvPr>
            <p:ph type="title"/>
          </p:nvPr>
        </p:nvSpPr>
        <p:spPr>
          <a:xfrm>
            <a:off x="533400" y="91453"/>
            <a:ext cx="8229600" cy="65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Font typeface="Arial" panose="020B0604020202020204"/>
              <a:buNone/>
            </a:pPr>
            <a:r>
              <a:rPr lang="en-US"/>
              <a:t> Material Selection</a:t>
            </a:r>
          </a:p>
        </p:txBody>
      </p:sp>
      <p:sp>
        <p:nvSpPr>
          <p:cNvPr id="556" name="Google Shape;556;p49"/>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16</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57" name="Google Shape;557;p49"/>
          <p:cNvSpPr txBox="1"/>
          <p:nvPr/>
        </p:nvSpPr>
        <p:spPr>
          <a:xfrm>
            <a:off x="457200" y="743765"/>
            <a:ext cx="4858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700"/>
              <a:buFont typeface="Arial" panose="020B0604020202020204"/>
              <a:buNone/>
            </a:pPr>
            <a:r>
              <a:rPr lang="en-US" sz="1800" b="1" i="0" u="none">
                <a:solidFill>
                  <a:schemeClr val="dk1"/>
                </a:solidFill>
                <a:latin typeface="Arial" panose="020B0604020202020204"/>
                <a:ea typeface="Arial" panose="020B0604020202020204"/>
                <a:cs typeface="Arial" panose="020B0604020202020204"/>
                <a:sym typeface="Arial" panose="020B0604020202020204"/>
              </a:rPr>
              <a:t>Carbon Fibre Reinforced Polymer (CFRP)</a:t>
            </a:r>
            <a:endParaRPr sz="1800" b="1" i="0" u="none">
              <a:solidFill>
                <a:schemeClr val="dk1"/>
              </a:solidFill>
              <a:latin typeface="Arial" panose="020B0604020202020204"/>
              <a:ea typeface="Arial" panose="020B0604020202020204"/>
              <a:cs typeface="Arial" panose="020B0604020202020204"/>
              <a:sym typeface="Arial" panose="020B0604020202020204"/>
            </a:endParaRPr>
          </a:p>
        </p:txBody>
      </p:sp>
      <p:pic>
        <p:nvPicPr>
          <p:cNvPr id="558" name="Google Shape;558;p49"/>
          <p:cNvPicPr preferRelativeResize="0">
            <a:picLocks noGrp="1"/>
          </p:cNvPicPr>
          <p:nvPr>
            <p:ph type="body" idx="2"/>
          </p:nvPr>
        </p:nvPicPr>
        <p:blipFill rotWithShape="1">
          <a:blip r:embed="rId3"/>
          <a:srcRect/>
          <a:stretch>
            <a:fillRect/>
          </a:stretch>
        </p:blipFill>
        <p:spPr>
          <a:xfrm>
            <a:off x="1278775" y="1549400"/>
            <a:ext cx="5697900" cy="2667000"/>
          </a:xfrm>
          <a:prstGeom prst="rect">
            <a:avLst/>
          </a:prstGeom>
          <a:noFill/>
          <a:ln>
            <a:noFill/>
          </a:ln>
        </p:spPr>
      </p:pic>
      <p:sp>
        <p:nvSpPr>
          <p:cNvPr id="559" name="Google Shape;559;p49"/>
          <p:cNvSpPr txBox="1"/>
          <p:nvPr/>
        </p:nvSpPr>
        <p:spPr>
          <a:xfrm>
            <a:off x="647100" y="1097775"/>
            <a:ext cx="520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b) Properties of CFRP</a:t>
            </a:r>
            <a:endParaRPr sz="18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1"/>
          <p:cNvSpPr txBox="1">
            <a:spLocks noGrp="1"/>
          </p:cNvSpPr>
          <p:nvPr>
            <p:ph type="title"/>
          </p:nvPr>
        </p:nvSpPr>
        <p:spPr>
          <a:xfrm>
            <a:off x="457200" y="91452"/>
            <a:ext cx="8229600" cy="65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a:t> Material Selection</a:t>
            </a:r>
          </a:p>
        </p:txBody>
      </p:sp>
      <p:sp>
        <p:nvSpPr>
          <p:cNvPr id="572" name="Google Shape;572;p51"/>
          <p:cNvSpPr txBox="1">
            <a:spLocks noGrp="1"/>
          </p:cNvSpPr>
          <p:nvPr>
            <p:ph type="sldNum" idx="12"/>
          </p:nvPr>
        </p:nvSpPr>
        <p:spPr>
          <a:xfrm>
            <a:off x="5562600" y="4840288"/>
            <a:ext cx="2133600" cy="128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17</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73" name="Google Shape;573;p51"/>
          <p:cNvSpPr txBox="1"/>
          <p:nvPr/>
        </p:nvSpPr>
        <p:spPr>
          <a:xfrm>
            <a:off x="449840" y="751963"/>
            <a:ext cx="4858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700"/>
              <a:buFont typeface="Arial" panose="020B0604020202020204"/>
              <a:buNone/>
            </a:pPr>
            <a:r>
              <a:rPr lang="en-US" sz="1800" b="1">
                <a:solidFill>
                  <a:schemeClr val="dk1"/>
                </a:solidFill>
              </a:rPr>
              <a:t>1.Glass</a:t>
            </a:r>
            <a:r>
              <a:rPr lang="en-US" sz="1800" b="1" i="0" u="none">
                <a:solidFill>
                  <a:schemeClr val="dk1"/>
                </a:solidFill>
                <a:latin typeface="Arial" panose="020B0604020202020204"/>
                <a:ea typeface="Arial" panose="020B0604020202020204"/>
                <a:cs typeface="Arial" panose="020B0604020202020204"/>
                <a:sym typeface="Arial" panose="020B0604020202020204"/>
              </a:rPr>
              <a:t> Fibre Reinforced Polymer (</a:t>
            </a:r>
            <a:r>
              <a:rPr lang="en-US" sz="1800" b="1">
                <a:solidFill>
                  <a:schemeClr val="dk1"/>
                </a:solidFill>
              </a:rPr>
              <a:t>G</a:t>
            </a:r>
            <a:r>
              <a:rPr lang="en-US" sz="1800" b="1" i="0" u="none">
                <a:solidFill>
                  <a:schemeClr val="dk1"/>
                </a:solidFill>
                <a:latin typeface="Arial" panose="020B0604020202020204"/>
                <a:ea typeface="Arial" panose="020B0604020202020204"/>
                <a:cs typeface="Arial" panose="020B0604020202020204"/>
                <a:sym typeface="Arial" panose="020B0604020202020204"/>
              </a:rPr>
              <a:t>FRP)</a:t>
            </a:r>
            <a:endParaRPr sz="1800" b="1"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74" name="Google Shape;574;p51"/>
          <p:cNvSpPr txBox="1"/>
          <p:nvPr/>
        </p:nvSpPr>
        <p:spPr>
          <a:xfrm>
            <a:off x="449847" y="1238438"/>
            <a:ext cx="8244300" cy="1920485"/>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dk1"/>
              </a:buClr>
              <a:buSzPts val="1600"/>
              <a:buFont typeface="Arial" panose="020B0604020202020204"/>
              <a:buNone/>
            </a:pPr>
            <a:r>
              <a:rPr lang="en-US" sz="1800" b="1" i="0" u="none" dirty="0">
                <a:solidFill>
                  <a:schemeClr val="dk1"/>
                </a:solidFill>
              </a:rPr>
              <a:t>a) Reasons for selecting </a:t>
            </a:r>
            <a:r>
              <a:rPr lang="en-US" sz="1800" b="1" dirty="0">
                <a:solidFill>
                  <a:schemeClr val="dk1"/>
                </a:solidFill>
              </a:rPr>
              <a:t>G</a:t>
            </a:r>
            <a:r>
              <a:rPr lang="en-US" sz="1800" b="1" i="0" u="none" dirty="0">
                <a:solidFill>
                  <a:schemeClr val="dk1"/>
                </a:solidFill>
              </a:rPr>
              <a:t>FRP</a:t>
            </a:r>
            <a:endParaRPr sz="1800" b="1" i="0" u="none" dirty="0">
              <a:solidFill>
                <a:schemeClr val="dk1"/>
              </a:solidFill>
            </a:endParaRPr>
          </a:p>
          <a:p>
            <a:pPr marL="800100" marR="0" lvl="1" indent="-355600" algn="l" rtl="0">
              <a:lnSpc>
                <a:spcPct val="110000"/>
              </a:lnSpc>
              <a:spcBef>
                <a:spcPts val="0"/>
              </a:spcBef>
              <a:spcAft>
                <a:spcPts val="0"/>
              </a:spcAft>
              <a:buClr>
                <a:schemeClr val="dk1"/>
              </a:buClr>
              <a:buSzPts val="1800"/>
              <a:buFont typeface="Arial" panose="020B0604020202020204"/>
              <a:buAutoNum type="arabicPeriod"/>
            </a:pPr>
            <a:r>
              <a:rPr lang="en-US" sz="1800" dirty="0">
                <a:solidFill>
                  <a:schemeClr val="dk1"/>
                </a:solidFill>
              </a:rPr>
              <a:t>It is lighter than steel but possesses comparable</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800100" marR="0" lvl="1" indent="-355600" algn="l" rtl="0">
              <a:lnSpc>
                <a:spcPct val="110000"/>
              </a:lnSpc>
              <a:spcBef>
                <a:spcPts val="0"/>
              </a:spcBef>
              <a:spcAft>
                <a:spcPts val="0"/>
              </a:spcAft>
              <a:buClr>
                <a:schemeClr val="dk1"/>
              </a:buClr>
              <a:buSzPts val="1800"/>
              <a:buFont typeface="Arial" panose="020B0604020202020204"/>
              <a:buAutoNum type="arabicPeriod"/>
            </a:pPr>
            <a:r>
              <a:rPr lang="en-US" sz="1800" dirty="0">
                <a:solidFill>
                  <a:schemeClr val="dk1"/>
                </a:solidFill>
              </a:rPr>
              <a:t>Its toughness and impact resistance help protect the internal components</a:t>
            </a:r>
            <a:endParaRPr sz="1800" b="1" i="0" u="none" strike="noStrike" cap="none" dirty="0">
              <a:solidFill>
                <a:schemeClr val="dk1"/>
              </a:solidFill>
            </a:endParaRPr>
          </a:p>
          <a:p>
            <a:pPr marL="800100" marR="0" lvl="1" indent="-355600" algn="l" rtl="0">
              <a:lnSpc>
                <a:spcPct val="110000"/>
              </a:lnSpc>
              <a:spcBef>
                <a:spcPts val="0"/>
              </a:spcBef>
              <a:spcAft>
                <a:spcPts val="0"/>
              </a:spcAft>
              <a:buClr>
                <a:schemeClr val="dk1"/>
              </a:buClr>
              <a:buSzPts val="1800"/>
              <a:buFont typeface="Arial" panose="020B0604020202020204"/>
              <a:buAutoNum type="arabicPeriod"/>
            </a:pPr>
            <a:r>
              <a:rPr lang="en-US" sz="1800" dirty="0">
                <a:solidFill>
                  <a:schemeClr val="dk1"/>
                </a:solidFill>
              </a:rPr>
              <a:t>Excellent electrical insulator</a:t>
            </a:r>
            <a:endParaRPr sz="1800" dirty="0">
              <a:solidFill>
                <a:schemeClr val="dk1"/>
              </a:solidFill>
            </a:endParaRPr>
          </a:p>
          <a:p>
            <a:pPr marL="800100" marR="0" lvl="1" indent="-355600" algn="l" rtl="0">
              <a:lnSpc>
                <a:spcPct val="110000"/>
              </a:lnSpc>
              <a:spcBef>
                <a:spcPts val="0"/>
              </a:spcBef>
              <a:spcAft>
                <a:spcPts val="0"/>
              </a:spcAft>
              <a:buClr>
                <a:schemeClr val="dk1"/>
              </a:buClr>
              <a:buSzPts val="1800"/>
              <a:buAutoNum type="arabicPeriod"/>
            </a:pPr>
            <a:r>
              <a:rPr lang="en-US" sz="1800" dirty="0">
                <a:solidFill>
                  <a:schemeClr val="dk1"/>
                </a:solidFill>
              </a:rPr>
              <a:t>Easy to shape</a:t>
            </a:r>
          </a:p>
        </p:txBody>
      </p:sp>
      <p:sp>
        <p:nvSpPr>
          <p:cNvPr id="2" name="Google Shape;590;p53">
            <a:extLst>
              <a:ext uri="{FF2B5EF4-FFF2-40B4-BE49-F238E27FC236}">
                <a16:creationId xmlns:a16="http://schemas.microsoft.com/office/drawing/2014/main" id="{1339CE9B-0D3F-9E2F-B078-076DD0E9BB17}"/>
              </a:ext>
            </a:extLst>
          </p:cNvPr>
          <p:cNvSpPr txBox="1">
            <a:spLocks noGrp="1"/>
          </p:cNvSpPr>
          <p:nvPr>
            <p:ph type="body" idx="1"/>
          </p:nvPr>
        </p:nvSpPr>
        <p:spPr>
          <a:xfrm>
            <a:off x="449840" y="3276098"/>
            <a:ext cx="8229600" cy="96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b)Use of GFRP</a:t>
            </a:r>
          </a:p>
          <a:p>
            <a:pPr marL="457200" lvl="0" indent="0" algn="l" rtl="0">
              <a:spcBef>
                <a:spcPts val="300"/>
              </a:spcBef>
              <a:spcAft>
                <a:spcPts val="0"/>
              </a:spcAft>
              <a:buNone/>
            </a:pPr>
            <a:r>
              <a:rPr lang="en-US" dirty="0"/>
              <a:t> </a:t>
            </a:r>
            <a:r>
              <a:rPr lang="en-US" b="0" dirty="0"/>
              <a:t>For coating the ABS mounts and the arms and hub joining area</a:t>
            </a:r>
            <a:endParaRPr b="0" dirty="0"/>
          </a:p>
          <a:p>
            <a:pPr marL="0" lvl="0" indent="0" algn="l" rtl="0">
              <a:spcBef>
                <a:spcPts val="300"/>
              </a:spcBef>
              <a:spcAft>
                <a:spcPts val="0"/>
              </a:spcAft>
              <a:buNone/>
            </a:pPr>
            <a:endParaRPr b="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2"/>
          <p:cNvSpPr txBox="1">
            <a:spLocks noGrp="1"/>
          </p:cNvSpPr>
          <p:nvPr>
            <p:ph type="title"/>
          </p:nvPr>
        </p:nvSpPr>
        <p:spPr>
          <a:xfrm>
            <a:off x="533400" y="91453"/>
            <a:ext cx="8229600" cy="65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a:t> Material Selection</a:t>
            </a:r>
          </a:p>
        </p:txBody>
      </p:sp>
      <p:sp>
        <p:nvSpPr>
          <p:cNvPr id="580" name="Google Shape;580;p52"/>
          <p:cNvSpPr txBox="1">
            <a:spLocks noGrp="1"/>
          </p:cNvSpPr>
          <p:nvPr>
            <p:ph type="sldNum" idx="12"/>
          </p:nvPr>
        </p:nvSpPr>
        <p:spPr>
          <a:xfrm>
            <a:off x="5562600" y="4840288"/>
            <a:ext cx="2133600" cy="128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18</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81" name="Google Shape;581;p52"/>
          <p:cNvSpPr txBox="1"/>
          <p:nvPr/>
        </p:nvSpPr>
        <p:spPr>
          <a:xfrm>
            <a:off x="457200" y="743765"/>
            <a:ext cx="4858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700"/>
              <a:buFont typeface="Arial" panose="020B0604020202020204"/>
              <a:buNone/>
            </a:pPr>
            <a:r>
              <a:rPr lang="en-US" sz="1800" b="1">
                <a:solidFill>
                  <a:schemeClr val="dk1"/>
                </a:solidFill>
              </a:rPr>
              <a:t>Glass</a:t>
            </a:r>
            <a:r>
              <a:rPr lang="en-US" sz="1800" b="1" i="0" u="none">
                <a:solidFill>
                  <a:schemeClr val="dk1"/>
                </a:solidFill>
                <a:latin typeface="Arial" panose="020B0604020202020204"/>
                <a:ea typeface="Arial" panose="020B0604020202020204"/>
                <a:cs typeface="Arial" panose="020B0604020202020204"/>
                <a:sym typeface="Arial" panose="020B0604020202020204"/>
              </a:rPr>
              <a:t> Fibre Reinforced Polymer (</a:t>
            </a:r>
            <a:r>
              <a:rPr lang="en-US" sz="1800" b="1">
                <a:solidFill>
                  <a:schemeClr val="dk1"/>
                </a:solidFill>
              </a:rPr>
              <a:t>G</a:t>
            </a:r>
            <a:r>
              <a:rPr lang="en-US" sz="1800" b="1" i="0" u="none">
                <a:solidFill>
                  <a:schemeClr val="dk1"/>
                </a:solidFill>
                <a:latin typeface="Arial" panose="020B0604020202020204"/>
                <a:ea typeface="Arial" panose="020B0604020202020204"/>
                <a:cs typeface="Arial" panose="020B0604020202020204"/>
                <a:sym typeface="Arial" panose="020B0604020202020204"/>
              </a:rPr>
              <a:t>FRP)</a:t>
            </a:r>
            <a:endParaRPr sz="1800" b="1"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82" name="Google Shape;582;p52"/>
          <p:cNvSpPr txBox="1"/>
          <p:nvPr/>
        </p:nvSpPr>
        <p:spPr>
          <a:xfrm>
            <a:off x="647100" y="1097775"/>
            <a:ext cx="520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b) Properties of GFRP</a:t>
            </a:r>
            <a:endParaRPr sz="1800" b="1"/>
          </a:p>
        </p:txBody>
      </p:sp>
      <p:pic>
        <p:nvPicPr>
          <p:cNvPr id="583" name="Google Shape;583;p52"/>
          <p:cNvPicPr preferRelativeResize="0"/>
          <p:nvPr/>
        </p:nvPicPr>
        <p:blipFill>
          <a:blip r:embed="rId3"/>
          <a:stretch>
            <a:fillRect/>
          </a:stretch>
        </p:blipFill>
        <p:spPr>
          <a:xfrm>
            <a:off x="1401950" y="1559487"/>
            <a:ext cx="6340099" cy="30243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4"/>
          <p:cNvSpPr txBox="1">
            <a:spLocks noGrp="1"/>
          </p:cNvSpPr>
          <p:nvPr>
            <p:ph type="title"/>
          </p:nvPr>
        </p:nvSpPr>
        <p:spPr>
          <a:xfrm>
            <a:off x="457200" y="91452"/>
            <a:ext cx="8229600" cy="65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a:t> Material Selection</a:t>
            </a:r>
          </a:p>
        </p:txBody>
      </p:sp>
      <p:sp>
        <p:nvSpPr>
          <p:cNvPr id="596" name="Google Shape;596;p54"/>
          <p:cNvSpPr txBox="1">
            <a:spLocks noGrp="1"/>
          </p:cNvSpPr>
          <p:nvPr>
            <p:ph type="sldNum" idx="12"/>
          </p:nvPr>
        </p:nvSpPr>
        <p:spPr>
          <a:xfrm>
            <a:off x="5562600" y="4840288"/>
            <a:ext cx="2133600" cy="128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19</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97" name="Google Shape;597;p54"/>
          <p:cNvSpPr txBox="1"/>
          <p:nvPr/>
        </p:nvSpPr>
        <p:spPr>
          <a:xfrm>
            <a:off x="449840" y="751963"/>
            <a:ext cx="4858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700"/>
              <a:buFont typeface="Arial" panose="020B0604020202020204"/>
              <a:buNone/>
            </a:pPr>
            <a:r>
              <a:rPr lang="en-US" sz="1800" b="1">
                <a:solidFill>
                  <a:schemeClr val="dk1"/>
                </a:solidFill>
              </a:rPr>
              <a:t>1.ABS (Acrylonitrile Butadiene Styrene)</a:t>
            </a:r>
            <a:endParaRPr sz="1800" b="1"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98" name="Google Shape;598;p54"/>
          <p:cNvSpPr txBox="1"/>
          <p:nvPr/>
        </p:nvSpPr>
        <p:spPr>
          <a:xfrm>
            <a:off x="767700" y="1498475"/>
            <a:ext cx="7919100" cy="15885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10000"/>
              </a:lnSpc>
              <a:spcBef>
                <a:spcPts val="0"/>
              </a:spcBef>
              <a:spcAft>
                <a:spcPts val="0"/>
              </a:spcAft>
              <a:buClr>
                <a:schemeClr val="dk1"/>
              </a:buClr>
              <a:buSzPts val="1800"/>
              <a:buAutoNum type="arabicPeriod"/>
            </a:pPr>
            <a:r>
              <a:rPr lang="en-US" sz="1800">
                <a:solidFill>
                  <a:schemeClr val="dk1"/>
                </a:solidFill>
              </a:rPr>
              <a:t>Can be easily molded and shaped</a:t>
            </a:r>
            <a:endParaRPr sz="1800">
              <a:solidFill>
                <a:schemeClr val="dk1"/>
              </a:solidFill>
            </a:endParaRPr>
          </a:p>
          <a:p>
            <a:pPr marL="914400" marR="0" lvl="1" indent="-342900" algn="l" rtl="0">
              <a:lnSpc>
                <a:spcPct val="110000"/>
              </a:lnSpc>
              <a:spcBef>
                <a:spcPts val="0"/>
              </a:spcBef>
              <a:spcAft>
                <a:spcPts val="0"/>
              </a:spcAft>
              <a:buClr>
                <a:schemeClr val="dk1"/>
              </a:buClr>
              <a:buSzPts val="1800"/>
              <a:buAutoNum type="arabicPeriod"/>
            </a:pPr>
            <a:r>
              <a:rPr lang="en-US" sz="1800">
                <a:solidFill>
                  <a:schemeClr val="dk1"/>
                </a:solidFill>
              </a:rPr>
              <a:t>3D printable</a:t>
            </a:r>
            <a:endParaRPr sz="1800">
              <a:solidFill>
                <a:schemeClr val="dk1"/>
              </a:solidFill>
            </a:endParaRPr>
          </a:p>
          <a:p>
            <a:pPr marL="457200" marR="0" lvl="0" indent="-342900" algn="l" rtl="0">
              <a:lnSpc>
                <a:spcPct val="110000"/>
              </a:lnSpc>
              <a:spcBef>
                <a:spcPts val="0"/>
              </a:spcBef>
              <a:spcAft>
                <a:spcPts val="0"/>
              </a:spcAft>
              <a:buClr>
                <a:schemeClr val="dk1"/>
              </a:buClr>
              <a:buSzPts val="1800"/>
              <a:buAutoNum type="arabicPeriod"/>
            </a:pPr>
            <a:r>
              <a:rPr lang="en-US" sz="1800">
                <a:solidFill>
                  <a:schemeClr val="dk1"/>
                </a:solidFill>
              </a:rPr>
              <a:t>Tough material with good impact resistance</a:t>
            </a:r>
            <a:endParaRPr sz="1800" b="1" i="0" u="none" strike="noStrike" cap="none">
              <a:solidFill>
                <a:schemeClr val="dk1"/>
              </a:solidFill>
            </a:endParaRPr>
          </a:p>
          <a:p>
            <a:pPr marL="457200" marR="0" lvl="0" indent="-342900" algn="l" rtl="0">
              <a:lnSpc>
                <a:spcPct val="110000"/>
              </a:lnSpc>
              <a:spcBef>
                <a:spcPts val="0"/>
              </a:spcBef>
              <a:spcAft>
                <a:spcPts val="0"/>
              </a:spcAft>
              <a:buClr>
                <a:schemeClr val="dk1"/>
              </a:buClr>
              <a:buSzPts val="1800"/>
              <a:buFont typeface="Arial" panose="020B0604020202020204"/>
              <a:buAutoNum type="arabicPeriod"/>
            </a:pPr>
            <a:r>
              <a:rPr lang="en-US" sz="1800">
                <a:solidFill>
                  <a:schemeClr val="dk1"/>
                </a:solidFill>
              </a:rPr>
              <a:t>Prevents fractures and increases the overall durability of the drone parts</a:t>
            </a:r>
            <a:endParaRPr sz="2000">
              <a:solidFill>
                <a:schemeClr val="dk1"/>
              </a:solidFill>
            </a:endParaRPr>
          </a:p>
        </p:txBody>
      </p:sp>
      <p:sp>
        <p:nvSpPr>
          <p:cNvPr id="599" name="Google Shape;599;p54"/>
          <p:cNvSpPr txBox="1"/>
          <p:nvPr/>
        </p:nvSpPr>
        <p:spPr>
          <a:xfrm>
            <a:off x="449850" y="1121275"/>
            <a:ext cx="6613200" cy="4617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Clr>
                <a:schemeClr val="dk1"/>
              </a:buClr>
              <a:buSzPts val="1600"/>
              <a:buFont typeface="Arial" panose="020B0604020202020204"/>
              <a:buNone/>
            </a:pPr>
            <a:r>
              <a:rPr lang="en-US" sz="1800" b="1">
                <a:solidFill>
                  <a:schemeClr val="dk1"/>
                </a:solidFill>
              </a:rPr>
              <a:t>a) Reasons for selecting ABS</a:t>
            </a:r>
          </a:p>
        </p:txBody>
      </p:sp>
      <p:sp>
        <p:nvSpPr>
          <p:cNvPr id="2" name="Google Shape;615;p56">
            <a:extLst>
              <a:ext uri="{FF2B5EF4-FFF2-40B4-BE49-F238E27FC236}">
                <a16:creationId xmlns:a16="http://schemas.microsoft.com/office/drawing/2014/main" id="{34396F98-A6BD-D247-5B50-2C537087F012}"/>
              </a:ext>
            </a:extLst>
          </p:cNvPr>
          <p:cNvSpPr txBox="1">
            <a:spLocks noGrp="1"/>
          </p:cNvSpPr>
          <p:nvPr>
            <p:ph type="body" idx="1"/>
          </p:nvPr>
        </p:nvSpPr>
        <p:spPr>
          <a:xfrm>
            <a:off x="457200" y="3213725"/>
            <a:ext cx="8229600" cy="808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b)Use of ABS</a:t>
            </a:r>
          </a:p>
          <a:p>
            <a:pPr marL="457200" lvl="0" indent="0" algn="l" rtl="0">
              <a:spcBef>
                <a:spcPts val="300"/>
              </a:spcBef>
              <a:spcAft>
                <a:spcPts val="0"/>
              </a:spcAft>
              <a:buNone/>
            </a:pPr>
            <a:r>
              <a:rPr lang="en-US" b="0" dirty="0"/>
              <a:t>We are using ABS for landing gear mounts</a:t>
            </a:r>
            <a:endParaRPr b="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5"/>
          <p:cNvSpPr txBox="1">
            <a:spLocks noGrp="1"/>
          </p:cNvSpPr>
          <p:nvPr>
            <p:ph type="title"/>
          </p:nvPr>
        </p:nvSpPr>
        <p:spPr>
          <a:xfrm>
            <a:off x="4114800" y="209550"/>
            <a:ext cx="1012825" cy="430213"/>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2800">
                <a:latin typeface="Arial" panose="020B0604020202020204"/>
                <a:ea typeface="Arial" panose="020B0604020202020204"/>
                <a:cs typeface="Arial" panose="020B0604020202020204"/>
                <a:sym typeface="Arial" panose="020B0604020202020204"/>
              </a:rPr>
              <a:t>Index</a:t>
            </a:r>
            <a:endParaRPr>
              <a:latin typeface="Arial" panose="020B0604020202020204"/>
              <a:ea typeface="Arial" panose="020B0604020202020204"/>
              <a:cs typeface="Arial" panose="020B0604020202020204"/>
              <a:sym typeface="Arial" panose="020B0604020202020204"/>
            </a:endParaRPr>
          </a:p>
        </p:txBody>
      </p:sp>
      <p:graphicFrame>
        <p:nvGraphicFramePr>
          <p:cNvPr id="438" name="Google Shape;438;p35"/>
          <p:cNvGraphicFramePr/>
          <p:nvPr/>
        </p:nvGraphicFramePr>
        <p:xfrm>
          <a:off x="457200" y="819150"/>
          <a:ext cx="8229600" cy="2863875"/>
        </p:xfrm>
        <a:graphic>
          <a:graphicData uri="http://schemas.openxmlformats.org/drawingml/2006/table">
            <a:tbl>
              <a:tblPr firstCol="1">
                <a:noFill/>
                <a:tableStyleId>{CD87053B-E8C2-42DE-AC8A-759C7301922E}</a:tableStyleId>
              </a:tblPr>
              <a:tblGrid>
                <a:gridCol w="903600">
                  <a:extLst>
                    <a:ext uri="{9D8B030D-6E8A-4147-A177-3AD203B41FA5}">
                      <a16:colId xmlns:a16="http://schemas.microsoft.com/office/drawing/2014/main" val="20000"/>
                    </a:ext>
                  </a:extLst>
                </a:gridCol>
                <a:gridCol w="7326000">
                  <a:extLst>
                    <a:ext uri="{9D8B030D-6E8A-4147-A177-3AD203B41FA5}">
                      <a16:colId xmlns:a16="http://schemas.microsoft.com/office/drawing/2014/main" val="20001"/>
                    </a:ext>
                  </a:extLst>
                </a:gridCol>
              </a:tblGrid>
              <a:tr h="572775">
                <a:tc>
                  <a:txBody>
                    <a:bodyPr/>
                    <a:lstStyle/>
                    <a:p>
                      <a:pPr marL="0" marR="0" lvl="0" indent="0" algn="ctr" rtl="0">
                        <a:spcBef>
                          <a:spcPts val="0"/>
                        </a:spcBef>
                        <a:spcAft>
                          <a:spcPts val="0"/>
                        </a:spcAft>
                        <a:buClr>
                          <a:schemeClr val="dk1"/>
                        </a:buClr>
                        <a:buSzPts val="1600"/>
                        <a:buFont typeface="Arial" panose="020B0604020202020204"/>
                        <a:buNone/>
                      </a:pPr>
                      <a:r>
                        <a:rPr lang="en-US" sz="1600" u="none" strike="noStrike" cap="none"/>
                        <a:t>1</a:t>
                      </a:r>
                      <a:endParaRPr sz="16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1"/>
                      </a:solidFill>
                      <a:prstDash val="solid"/>
                      <a:round/>
                      <a:headEnd type="none" w="sm" len="sm"/>
                      <a:tailEnd type="none" w="sm" len="sm"/>
                    </a:lnB>
                    <a:gradFill>
                      <a:gsLst>
                        <a:gs pos="0">
                          <a:srgbClr val="007BD3"/>
                        </a:gs>
                        <a:gs pos="100000">
                          <a:srgbClr val="034373"/>
                        </a:gs>
                      </a:gsLst>
                      <a:lin ang="0" scaled="0"/>
                    </a:gradFill>
                  </a:tcPr>
                </a:tc>
                <a:tc>
                  <a:txBody>
                    <a:bodyPr/>
                    <a:lstStyle/>
                    <a:p>
                      <a:pPr marL="0" marR="0" lvl="0" indent="0" algn="l" rtl="0">
                        <a:spcBef>
                          <a:spcPts val="0"/>
                        </a:spcBef>
                        <a:spcAft>
                          <a:spcPts val="0"/>
                        </a:spcAft>
                        <a:buClr>
                          <a:schemeClr val="dk1"/>
                        </a:buClr>
                        <a:buSzPts val="1600"/>
                        <a:buFont typeface="Arial" panose="020B0604020202020204"/>
                        <a:buNone/>
                      </a:pPr>
                      <a:r>
                        <a:rPr lang="en-US" sz="1600" u="none" strike="noStrike" cap="none"/>
                        <a:t>Conceptual Design</a:t>
                      </a:r>
                      <a:endParaRPr sz="16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2775">
                <a:tc>
                  <a:txBody>
                    <a:bodyPr/>
                    <a:lstStyle/>
                    <a:p>
                      <a:pPr marL="0" marR="0" lvl="0" indent="0" algn="ctr" rtl="0">
                        <a:spcBef>
                          <a:spcPts val="0"/>
                        </a:spcBef>
                        <a:spcAft>
                          <a:spcPts val="0"/>
                        </a:spcAft>
                        <a:buClr>
                          <a:schemeClr val="dk1"/>
                        </a:buClr>
                        <a:buSzPts val="1600"/>
                        <a:buFont typeface="Arial" panose="020B0604020202020204"/>
                        <a:buNone/>
                      </a:pPr>
                      <a:r>
                        <a:rPr lang="en-US" sz="1600" u="none" strike="noStrike" cap="none"/>
                        <a:t>2</a:t>
                      </a:r>
                      <a:endParaRPr sz="16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gradFill>
                      <a:gsLst>
                        <a:gs pos="0">
                          <a:srgbClr val="007BD3"/>
                        </a:gs>
                        <a:gs pos="100000">
                          <a:srgbClr val="034373"/>
                        </a:gs>
                      </a:gsLst>
                      <a:lin ang="0" scaled="0"/>
                    </a:gradFill>
                  </a:tcPr>
                </a:tc>
                <a:tc>
                  <a:txBody>
                    <a:bodyPr/>
                    <a:lstStyle/>
                    <a:p>
                      <a:pPr marL="0" marR="0" lvl="0" indent="0" algn="l" rtl="0">
                        <a:spcBef>
                          <a:spcPts val="0"/>
                        </a:spcBef>
                        <a:spcAft>
                          <a:spcPts val="0"/>
                        </a:spcAft>
                        <a:buClr>
                          <a:schemeClr val="dk1"/>
                        </a:buClr>
                        <a:buSzPts val="1600"/>
                        <a:buFont typeface="Arial" panose="020B0604020202020204"/>
                        <a:buNone/>
                      </a:pPr>
                      <a:r>
                        <a:rPr lang="en-US" sz="1600" u="none" strike="noStrike" cap="none"/>
                        <a:t>Detailed Design</a:t>
                      </a:r>
                      <a:endParaRPr sz="16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2"/>
                      </a:solidFill>
                      <a:prstDash val="solid"/>
                      <a:round/>
                      <a:headEnd type="none" w="sm" len="sm"/>
                      <a:tailEnd type="none" w="sm" len="sm"/>
                    </a:lnT>
                    <a:lnB w="1270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2775">
                <a:tc>
                  <a:txBody>
                    <a:bodyPr/>
                    <a:lstStyle/>
                    <a:p>
                      <a:pPr marL="0" marR="0" lvl="0" indent="0" algn="ctr" rtl="0">
                        <a:spcBef>
                          <a:spcPts val="0"/>
                        </a:spcBef>
                        <a:spcAft>
                          <a:spcPts val="0"/>
                        </a:spcAft>
                        <a:buClr>
                          <a:schemeClr val="dk1"/>
                        </a:buClr>
                        <a:buSzPts val="1600"/>
                        <a:buFont typeface="Arial" panose="020B0604020202020204"/>
                        <a:buNone/>
                      </a:pPr>
                      <a:r>
                        <a:rPr lang="en-US" sz="1600" u="none" strike="noStrike" cap="none"/>
                        <a:t>3</a:t>
                      </a:r>
                      <a:endParaRPr sz="16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gradFill>
                      <a:gsLst>
                        <a:gs pos="0">
                          <a:srgbClr val="007BD3"/>
                        </a:gs>
                        <a:gs pos="100000">
                          <a:srgbClr val="034373"/>
                        </a:gs>
                      </a:gsLst>
                      <a:lin ang="0" scaled="0"/>
                    </a:gradFill>
                  </a:tcPr>
                </a:tc>
                <a:tc>
                  <a:txBody>
                    <a:bodyPr/>
                    <a:lstStyle/>
                    <a:p>
                      <a:pPr marL="0" marR="0" lvl="0" indent="0" algn="l" rtl="0">
                        <a:spcBef>
                          <a:spcPts val="0"/>
                        </a:spcBef>
                        <a:spcAft>
                          <a:spcPts val="0"/>
                        </a:spcAft>
                        <a:buClr>
                          <a:schemeClr val="dk1"/>
                        </a:buClr>
                        <a:buSzPts val="1600"/>
                        <a:buFont typeface="Arial" panose="020B0604020202020204"/>
                        <a:buNone/>
                      </a:pPr>
                      <a:r>
                        <a:rPr lang="en-US" sz="1600" u="none" strike="noStrike" cap="none"/>
                        <a:t>Final Specs and Bill of Materials</a:t>
                      </a:r>
                      <a:endParaRPr sz="16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2"/>
                      </a:solidFill>
                      <a:prstDash val="solid"/>
                      <a:round/>
                      <a:headEnd type="none" w="sm" len="sm"/>
                      <a:tailEnd type="none" w="sm" len="sm"/>
                    </a:lnT>
                    <a:lnB w="1270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2775">
                <a:tc>
                  <a:txBody>
                    <a:bodyPr/>
                    <a:lstStyle/>
                    <a:p>
                      <a:pPr marL="0" marR="0" lvl="0" indent="0" algn="ctr" rtl="0">
                        <a:spcBef>
                          <a:spcPts val="0"/>
                        </a:spcBef>
                        <a:spcAft>
                          <a:spcPts val="0"/>
                        </a:spcAft>
                        <a:buClr>
                          <a:schemeClr val="dk1"/>
                        </a:buClr>
                        <a:buSzPts val="1600"/>
                        <a:buFont typeface="Arial" panose="020B0604020202020204"/>
                        <a:buNone/>
                      </a:pPr>
                      <a:r>
                        <a:rPr lang="en-US" sz="1600" u="none" strike="noStrike" cap="none"/>
                        <a:t>4</a:t>
                      </a:r>
                      <a:endParaRPr sz="16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gradFill>
                      <a:gsLst>
                        <a:gs pos="0">
                          <a:srgbClr val="007BD3"/>
                        </a:gs>
                        <a:gs pos="100000">
                          <a:srgbClr val="034373"/>
                        </a:gs>
                      </a:gsLst>
                      <a:lin ang="0" scaled="0"/>
                    </a:gradFill>
                  </a:tcPr>
                </a:tc>
                <a:tc>
                  <a:txBody>
                    <a:bodyPr/>
                    <a:lstStyle/>
                    <a:p>
                      <a:pPr marL="0" marR="0" lvl="0" indent="0" algn="l" rtl="0">
                        <a:spcBef>
                          <a:spcPts val="0"/>
                        </a:spcBef>
                        <a:spcAft>
                          <a:spcPts val="0"/>
                        </a:spcAft>
                        <a:buClr>
                          <a:schemeClr val="dk1"/>
                        </a:buClr>
                        <a:buSzPts val="1600"/>
                        <a:buFont typeface="Arial" panose="020B0604020202020204"/>
                        <a:buNone/>
                      </a:pPr>
                      <a:r>
                        <a:rPr lang="en-US" sz="1600" u="none" strike="noStrike" cap="none"/>
                        <a:t>Methodology for autonomous operations</a:t>
                      </a:r>
                      <a:endParaRPr sz="16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2"/>
                      </a:solidFill>
                      <a:prstDash val="solid"/>
                      <a:round/>
                      <a:headEnd type="none" w="sm" len="sm"/>
                      <a:tailEnd type="none" w="sm" len="sm"/>
                    </a:lnT>
                    <a:lnB w="127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2775">
                <a:tc>
                  <a:txBody>
                    <a:bodyPr/>
                    <a:lstStyle/>
                    <a:p>
                      <a:pPr marL="0" marR="0" lvl="0" indent="0" algn="ctr" rtl="0">
                        <a:spcBef>
                          <a:spcPts val="0"/>
                        </a:spcBef>
                        <a:spcAft>
                          <a:spcPts val="0"/>
                        </a:spcAft>
                        <a:buClr>
                          <a:schemeClr val="dk1"/>
                        </a:buClr>
                        <a:buSzPts val="1600"/>
                        <a:buFont typeface="Arial" panose="020B0604020202020204"/>
                        <a:buNone/>
                      </a:pPr>
                      <a:r>
                        <a:rPr lang="en-US" sz="1600" u="none" strike="noStrike" cap="none"/>
                        <a:t>5</a:t>
                      </a:r>
                      <a:endParaRPr sz="16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rgbClr val="007BD3"/>
                        </a:gs>
                        <a:gs pos="100000">
                          <a:srgbClr val="034373"/>
                        </a:gs>
                      </a:gsLst>
                      <a:lin ang="0" scaled="0"/>
                    </a:gradFill>
                  </a:tcPr>
                </a:tc>
                <a:tc>
                  <a:txBody>
                    <a:bodyPr/>
                    <a:lstStyle/>
                    <a:p>
                      <a:pPr marL="0" marR="0" lvl="0" indent="0" algn="l" rtl="0">
                        <a:spcBef>
                          <a:spcPts val="0"/>
                        </a:spcBef>
                        <a:spcAft>
                          <a:spcPts val="0"/>
                        </a:spcAft>
                        <a:buClr>
                          <a:schemeClr val="dk1"/>
                        </a:buClr>
                        <a:buSzPts val="1600"/>
                        <a:buFont typeface="Arial" panose="020B0604020202020204"/>
                        <a:buNone/>
                      </a:pPr>
                      <a:r>
                        <a:rPr lang="en-US" sz="1600" u="none" strike="noStrike" cap="none"/>
                        <a:t>Summary of innovations in design</a:t>
                      </a:r>
                      <a:endParaRPr sz="16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39" name="Google Shape;439;p35"/>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strike="noStrike" cap="none">
                <a:solidFill>
                  <a:schemeClr val="dk1"/>
                </a:solidFill>
                <a:latin typeface="Arial" panose="020B0604020202020204"/>
                <a:ea typeface="Arial" panose="020B0604020202020204"/>
                <a:cs typeface="Arial" panose="020B0604020202020204"/>
                <a:sym typeface="Arial" panose="020B0604020202020204"/>
              </a:rPr>
              <a:t>2</a:t>
            </a:fld>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5"/>
          <p:cNvSpPr txBox="1">
            <a:spLocks noGrp="1"/>
          </p:cNvSpPr>
          <p:nvPr>
            <p:ph type="title"/>
          </p:nvPr>
        </p:nvSpPr>
        <p:spPr>
          <a:xfrm>
            <a:off x="533400" y="91453"/>
            <a:ext cx="8229600" cy="65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a:t> Material Selection</a:t>
            </a:r>
          </a:p>
        </p:txBody>
      </p:sp>
      <p:sp>
        <p:nvSpPr>
          <p:cNvPr id="605" name="Google Shape;605;p55"/>
          <p:cNvSpPr txBox="1">
            <a:spLocks noGrp="1"/>
          </p:cNvSpPr>
          <p:nvPr>
            <p:ph type="sldNum" idx="12"/>
          </p:nvPr>
        </p:nvSpPr>
        <p:spPr>
          <a:xfrm>
            <a:off x="5562600" y="4840288"/>
            <a:ext cx="2133600" cy="128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20</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606" name="Google Shape;606;p55"/>
          <p:cNvSpPr txBox="1"/>
          <p:nvPr/>
        </p:nvSpPr>
        <p:spPr>
          <a:xfrm>
            <a:off x="457200" y="743765"/>
            <a:ext cx="4858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700"/>
              <a:buFont typeface="Arial" panose="020B0604020202020204"/>
              <a:buNone/>
            </a:pPr>
            <a:r>
              <a:rPr lang="en-US" sz="1800" b="1">
                <a:solidFill>
                  <a:schemeClr val="dk1"/>
                </a:solidFill>
              </a:rPr>
              <a:t>ABS (Acrylonitrile Butadiene Styrene) </a:t>
            </a:r>
            <a:endParaRPr sz="1800" b="1"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607" name="Google Shape;607;p55"/>
          <p:cNvSpPr txBox="1"/>
          <p:nvPr/>
        </p:nvSpPr>
        <p:spPr>
          <a:xfrm>
            <a:off x="647100" y="1097775"/>
            <a:ext cx="520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b) Properties of ABS</a:t>
            </a:r>
            <a:endParaRPr sz="1800" b="1"/>
          </a:p>
        </p:txBody>
      </p:sp>
      <p:pic>
        <p:nvPicPr>
          <p:cNvPr id="608" name="Google Shape;608;p55"/>
          <p:cNvPicPr preferRelativeResize="0"/>
          <p:nvPr/>
        </p:nvPicPr>
        <p:blipFill>
          <a:blip r:embed="rId3"/>
          <a:stretch>
            <a:fillRect/>
          </a:stretch>
        </p:blipFill>
        <p:spPr>
          <a:xfrm>
            <a:off x="1542100" y="1559475"/>
            <a:ext cx="6059800" cy="29704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title"/>
          </p:nvPr>
        </p:nvSpPr>
        <p:spPr>
          <a:xfrm>
            <a:off x="457200" y="91452"/>
            <a:ext cx="8229600" cy="65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a:t> Material Selection</a:t>
            </a:r>
          </a:p>
        </p:txBody>
      </p:sp>
      <p:sp>
        <p:nvSpPr>
          <p:cNvPr id="621" name="Google Shape;621;p57"/>
          <p:cNvSpPr txBox="1">
            <a:spLocks noGrp="1"/>
          </p:cNvSpPr>
          <p:nvPr>
            <p:ph type="sldNum" idx="12"/>
          </p:nvPr>
        </p:nvSpPr>
        <p:spPr>
          <a:xfrm>
            <a:off x="5562600" y="4840288"/>
            <a:ext cx="2133600" cy="128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21</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622" name="Google Shape;622;p57"/>
          <p:cNvSpPr txBox="1"/>
          <p:nvPr/>
        </p:nvSpPr>
        <p:spPr>
          <a:xfrm>
            <a:off x="449840" y="751963"/>
            <a:ext cx="4858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700"/>
              <a:buFont typeface="Arial" panose="020B0604020202020204"/>
              <a:buNone/>
            </a:pPr>
            <a:r>
              <a:rPr lang="en-US" sz="1800" b="1">
                <a:solidFill>
                  <a:schemeClr val="dk1"/>
                </a:solidFill>
              </a:rPr>
              <a:t>4.Acrylic sheets</a:t>
            </a:r>
            <a:endParaRPr sz="1800" b="1"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623" name="Google Shape;623;p57"/>
          <p:cNvSpPr txBox="1"/>
          <p:nvPr/>
        </p:nvSpPr>
        <p:spPr>
          <a:xfrm>
            <a:off x="449850" y="1238450"/>
            <a:ext cx="7828800" cy="15885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dk1"/>
              </a:buClr>
              <a:buSzPts val="1600"/>
              <a:buFont typeface="Arial" panose="020B0604020202020204"/>
              <a:buNone/>
            </a:pPr>
            <a:r>
              <a:rPr lang="en-US" sz="1800" b="1" i="0" u="none">
                <a:solidFill>
                  <a:schemeClr val="dk1"/>
                </a:solidFill>
              </a:rPr>
              <a:t>a) Reasons for selecting </a:t>
            </a:r>
            <a:r>
              <a:rPr lang="en-US" sz="1800" b="1">
                <a:solidFill>
                  <a:schemeClr val="dk1"/>
                </a:solidFill>
              </a:rPr>
              <a:t>Acrylic sheets</a:t>
            </a:r>
            <a:endParaRPr sz="1800" b="1" i="0" u="none">
              <a:solidFill>
                <a:schemeClr val="dk1"/>
              </a:solidFill>
            </a:endParaRPr>
          </a:p>
          <a:p>
            <a:pPr marL="800100" marR="0" lvl="1" indent="-355600" algn="l" rtl="0">
              <a:lnSpc>
                <a:spcPct val="110000"/>
              </a:lnSpc>
              <a:spcBef>
                <a:spcPts val="0"/>
              </a:spcBef>
              <a:spcAft>
                <a:spcPts val="0"/>
              </a:spcAft>
              <a:buClr>
                <a:schemeClr val="dk1"/>
              </a:buClr>
              <a:buSzPts val="1800"/>
              <a:buFont typeface="Arial" panose="020B0604020202020204"/>
              <a:buAutoNum type="arabicPeriod"/>
            </a:pPr>
            <a:r>
              <a:rPr lang="en-US" sz="1800">
                <a:solidFill>
                  <a:schemeClr val="dk1"/>
                </a:solidFill>
              </a:rPr>
              <a:t>More impact-resistant than glass</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00100" marR="0" lvl="1" indent="-355600" algn="l" rtl="0">
              <a:lnSpc>
                <a:spcPct val="110000"/>
              </a:lnSpc>
              <a:spcBef>
                <a:spcPts val="0"/>
              </a:spcBef>
              <a:spcAft>
                <a:spcPts val="0"/>
              </a:spcAft>
              <a:buClr>
                <a:schemeClr val="dk1"/>
              </a:buClr>
              <a:buSzPts val="1800"/>
              <a:buFont typeface="Arial" panose="020B0604020202020204"/>
              <a:buAutoNum type="arabicPeriod"/>
            </a:pPr>
            <a:r>
              <a:rPr lang="en-US" sz="1800">
                <a:solidFill>
                  <a:schemeClr val="dk1"/>
                </a:solidFill>
              </a:rPr>
              <a:t>Exhibit good dimensional stability over a wide range of temperatures</a:t>
            </a:r>
            <a:endParaRPr sz="1800" b="1" i="0" u="none" strike="noStrike" cap="none">
              <a:solidFill>
                <a:schemeClr val="dk1"/>
              </a:solidFill>
            </a:endParaRPr>
          </a:p>
          <a:p>
            <a:pPr marL="800100" marR="0" lvl="1" indent="-355600" algn="l" rtl="0">
              <a:lnSpc>
                <a:spcPct val="110000"/>
              </a:lnSpc>
              <a:spcBef>
                <a:spcPts val="0"/>
              </a:spcBef>
              <a:spcAft>
                <a:spcPts val="0"/>
              </a:spcAft>
              <a:buClr>
                <a:schemeClr val="dk1"/>
              </a:buClr>
              <a:buSzPts val="1800"/>
              <a:buFont typeface="Arial" panose="020B0604020202020204"/>
              <a:buAutoNum type="arabicPeriod"/>
            </a:pPr>
            <a:r>
              <a:rPr lang="en-US" sz="1800">
                <a:solidFill>
                  <a:schemeClr val="dk1"/>
                </a:solidFill>
              </a:rPr>
              <a:t>Excellent electrical insulators</a:t>
            </a:r>
            <a:endParaRPr sz="2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8"/>
          <p:cNvSpPr txBox="1">
            <a:spLocks noGrp="1"/>
          </p:cNvSpPr>
          <p:nvPr>
            <p:ph type="title"/>
          </p:nvPr>
        </p:nvSpPr>
        <p:spPr>
          <a:xfrm>
            <a:off x="533400" y="91453"/>
            <a:ext cx="8229600" cy="65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a:t> Material Selection</a:t>
            </a:r>
          </a:p>
        </p:txBody>
      </p:sp>
      <p:sp>
        <p:nvSpPr>
          <p:cNvPr id="629" name="Google Shape;629;p58"/>
          <p:cNvSpPr txBox="1">
            <a:spLocks noGrp="1"/>
          </p:cNvSpPr>
          <p:nvPr>
            <p:ph type="sldNum" idx="12"/>
          </p:nvPr>
        </p:nvSpPr>
        <p:spPr>
          <a:xfrm>
            <a:off x="5562600" y="4840288"/>
            <a:ext cx="2133600" cy="128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22</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630" name="Google Shape;630;p58"/>
          <p:cNvSpPr txBox="1"/>
          <p:nvPr/>
        </p:nvSpPr>
        <p:spPr>
          <a:xfrm>
            <a:off x="457200" y="743765"/>
            <a:ext cx="4858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700"/>
              <a:buFont typeface="Arial" panose="020B0604020202020204"/>
              <a:buNone/>
            </a:pPr>
            <a:r>
              <a:rPr lang="en-US" sz="1800" b="1">
                <a:solidFill>
                  <a:schemeClr val="dk1"/>
                </a:solidFill>
              </a:rPr>
              <a:t>Acrylic sheets</a:t>
            </a:r>
            <a:endParaRPr sz="1800" b="1"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631" name="Google Shape;631;p58"/>
          <p:cNvSpPr txBox="1"/>
          <p:nvPr/>
        </p:nvSpPr>
        <p:spPr>
          <a:xfrm>
            <a:off x="647100" y="1097775"/>
            <a:ext cx="520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b) Properties of Acrylic sheets</a:t>
            </a:r>
            <a:endParaRPr sz="1800" b="1"/>
          </a:p>
        </p:txBody>
      </p:sp>
      <p:sp>
        <p:nvSpPr>
          <p:cNvPr id="632" name="Google Shape;632;p58"/>
          <p:cNvSpPr txBox="1"/>
          <p:nvPr/>
        </p:nvSpPr>
        <p:spPr>
          <a:xfrm>
            <a:off x="776025" y="1539175"/>
            <a:ext cx="5311200" cy="1015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a:t>Density= 1170 to 1200 g/cm³</a:t>
            </a:r>
            <a:endParaRPr sz="1800"/>
          </a:p>
          <a:p>
            <a:pPr marL="457200" lvl="0" indent="-342900" algn="l" rtl="0">
              <a:spcBef>
                <a:spcPts val="0"/>
              </a:spcBef>
              <a:spcAft>
                <a:spcPts val="0"/>
              </a:spcAft>
              <a:buSzPts val="1800"/>
              <a:buChar char="●"/>
            </a:pPr>
            <a:r>
              <a:rPr lang="en-US" sz="1800"/>
              <a:t>Ultimate Tensile strength= 60 to 80 Mpa</a:t>
            </a:r>
            <a:endParaRPr sz="1800"/>
          </a:p>
          <a:p>
            <a:pPr marL="457200" lvl="0" indent="-342900" algn="l" rtl="0">
              <a:spcBef>
                <a:spcPts val="0"/>
              </a:spcBef>
              <a:spcAft>
                <a:spcPts val="0"/>
              </a:spcAft>
              <a:buSzPts val="1800"/>
              <a:buChar char="●"/>
            </a:pPr>
            <a:r>
              <a:rPr lang="en-US" sz="1800"/>
              <a:t>Thermal conductivity= 0.19-0.20 W/(mK)</a:t>
            </a:r>
            <a:endParaRPr sz="1800"/>
          </a:p>
        </p:txBody>
      </p:sp>
      <p:sp>
        <p:nvSpPr>
          <p:cNvPr id="633" name="Google Shape;633;p58"/>
          <p:cNvSpPr txBox="1"/>
          <p:nvPr/>
        </p:nvSpPr>
        <p:spPr>
          <a:xfrm>
            <a:off x="776025" y="2776588"/>
            <a:ext cx="5091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c)Use of Acrylic sheets</a:t>
            </a:r>
            <a:endParaRPr sz="1800" b="1"/>
          </a:p>
          <a:p>
            <a:pPr marL="457200" lvl="0" indent="0" algn="l" rtl="0">
              <a:spcBef>
                <a:spcPts val="0"/>
              </a:spcBef>
              <a:spcAft>
                <a:spcPts val="0"/>
              </a:spcAft>
              <a:buNone/>
            </a:pPr>
            <a:r>
              <a:rPr lang="en-US" sz="1800"/>
              <a:t>We are using acrylic for the payload dropping mechanism</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9"/>
          <p:cNvSpPr txBox="1">
            <a:spLocks noGrp="1"/>
          </p:cNvSpPr>
          <p:nvPr>
            <p:ph type="title"/>
          </p:nvPr>
        </p:nvSpPr>
        <p:spPr>
          <a:xfrm>
            <a:off x="559435" y="15875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Subsystem Selection - Communication system </a:t>
            </a:r>
            <a:endParaRPr sz="3400"/>
          </a:p>
        </p:txBody>
      </p:sp>
      <p:sp>
        <p:nvSpPr>
          <p:cNvPr id="640" name="Google Shape;640;p59"/>
          <p:cNvSpPr txBox="1">
            <a:spLocks noGrp="1"/>
          </p:cNvSpPr>
          <p:nvPr>
            <p:ph type="body" idx="1"/>
          </p:nvPr>
        </p:nvSpPr>
        <p:spPr>
          <a:xfrm>
            <a:off x="457200" y="911225"/>
            <a:ext cx="8229600" cy="305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b="0"/>
              <a:t>The drone is controlled by a </a:t>
            </a:r>
            <a:r>
              <a:rPr lang="en-US"/>
              <a:t>Transmitter  </a:t>
            </a:r>
          </a:p>
        </p:txBody>
      </p:sp>
      <p:sp>
        <p:nvSpPr>
          <p:cNvPr id="641" name="Google Shape;641;p59"/>
          <p:cNvSpPr txBox="1"/>
          <p:nvPr/>
        </p:nvSpPr>
        <p:spPr>
          <a:xfrm>
            <a:off x="479550" y="1268475"/>
            <a:ext cx="55173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rPr>
              <a:t>Control Modes</a:t>
            </a:r>
            <a:endParaRPr sz="1800" b="1">
              <a:solidFill>
                <a:schemeClr val="dk1"/>
              </a:solidFill>
            </a:endParaRPr>
          </a:p>
          <a:p>
            <a:pPr marL="457200" lvl="0" indent="0" algn="l" rtl="0">
              <a:spcBef>
                <a:spcPts val="0"/>
              </a:spcBef>
              <a:spcAft>
                <a:spcPts val="0"/>
              </a:spcAft>
              <a:buNone/>
            </a:pPr>
            <a:r>
              <a:rPr lang="en-US" sz="1800">
                <a:solidFill>
                  <a:schemeClr val="dk1"/>
                </a:solidFill>
              </a:rPr>
              <a:t>mode 1- </a:t>
            </a:r>
            <a:endParaRPr sz="1800">
              <a:solidFill>
                <a:schemeClr val="dk1"/>
              </a:solidFill>
            </a:endParaRPr>
          </a:p>
          <a:p>
            <a:pPr marL="914400" lvl="0" indent="0" algn="l" rtl="0">
              <a:spcBef>
                <a:spcPts val="0"/>
              </a:spcBef>
              <a:spcAft>
                <a:spcPts val="0"/>
              </a:spcAft>
              <a:buNone/>
            </a:pPr>
            <a:r>
              <a:rPr lang="en-US" sz="1600">
                <a:solidFill>
                  <a:schemeClr val="dk1"/>
                </a:solidFill>
              </a:rPr>
              <a:t>Throttle right</a:t>
            </a:r>
            <a:endParaRPr sz="1600">
              <a:solidFill>
                <a:schemeClr val="dk1"/>
              </a:solidFill>
            </a:endParaRPr>
          </a:p>
          <a:p>
            <a:pPr marL="457200" lvl="0" indent="0" algn="l" rtl="0">
              <a:spcBef>
                <a:spcPts val="0"/>
              </a:spcBef>
              <a:spcAft>
                <a:spcPts val="0"/>
              </a:spcAft>
              <a:buNone/>
            </a:pPr>
            <a:r>
              <a:rPr lang="en-US" sz="1800">
                <a:solidFill>
                  <a:schemeClr val="dk1"/>
                </a:solidFill>
              </a:rPr>
              <a:t>mode 2- </a:t>
            </a:r>
            <a:endParaRPr sz="1800">
              <a:solidFill>
                <a:schemeClr val="dk1"/>
              </a:solidFill>
            </a:endParaRPr>
          </a:p>
          <a:p>
            <a:pPr marL="914400" lvl="0" indent="0" algn="l" rtl="0">
              <a:spcBef>
                <a:spcPts val="0"/>
              </a:spcBef>
              <a:spcAft>
                <a:spcPts val="0"/>
              </a:spcAft>
              <a:buNone/>
            </a:pPr>
            <a:r>
              <a:rPr lang="en-US" sz="1600">
                <a:solidFill>
                  <a:schemeClr val="dk1"/>
                </a:solidFill>
              </a:rPr>
              <a:t>Throttle left</a:t>
            </a:r>
            <a:endParaRPr sz="1600">
              <a:solidFill>
                <a:schemeClr val="dk1"/>
              </a:solidFill>
            </a:endParaRPr>
          </a:p>
          <a:p>
            <a:pPr marL="457200" lvl="0" indent="0" algn="l" rtl="0">
              <a:spcBef>
                <a:spcPts val="0"/>
              </a:spcBef>
              <a:spcAft>
                <a:spcPts val="0"/>
              </a:spcAft>
              <a:buNone/>
            </a:pPr>
            <a:r>
              <a:rPr lang="en-US" sz="1800">
                <a:solidFill>
                  <a:schemeClr val="dk1"/>
                </a:solidFill>
              </a:rPr>
              <a:t>mode 3- </a:t>
            </a:r>
            <a:endParaRPr sz="1800">
              <a:solidFill>
                <a:schemeClr val="dk1"/>
              </a:solidFill>
            </a:endParaRPr>
          </a:p>
          <a:p>
            <a:pPr marL="914400" lvl="0" indent="0" algn="l" rtl="0">
              <a:spcBef>
                <a:spcPts val="0"/>
              </a:spcBef>
              <a:spcAft>
                <a:spcPts val="0"/>
              </a:spcAft>
              <a:buNone/>
            </a:pPr>
            <a:r>
              <a:rPr lang="en-US" sz="1600">
                <a:solidFill>
                  <a:schemeClr val="dk1"/>
                </a:solidFill>
              </a:rPr>
              <a:t>Throttle right but with the control sticks switched</a:t>
            </a:r>
            <a:endParaRPr sz="1600">
              <a:solidFill>
                <a:schemeClr val="dk1"/>
              </a:solidFill>
            </a:endParaRPr>
          </a:p>
          <a:p>
            <a:pPr marL="457200" lvl="0" indent="0" algn="l" rtl="0">
              <a:spcBef>
                <a:spcPts val="0"/>
              </a:spcBef>
              <a:spcAft>
                <a:spcPts val="0"/>
              </a:spcAft>
              <a:buNone/>
            </a:pPr>
            <a:r>
              <a:rPr lang="en-US" sz="1800">
                <a:solidFill>
                  <a:schemeClr val="dk1"/>
                </a:solidFill>
              </a:rPr>
              <a:t>mode 4- </a:t>
            </a:r>
            <a:endParaRPr sz="1800">
              <a:solidFill>
                <a:schemeClr val="dk1"/>
              </a:solidFill>
            </a:endParaRPr>
          </a:p>
          <a:p>
            <a:pPr marL="914400" lvl="0" indent="0" algn="l" rtl="0">
              <a:spcBef>
                <a:spcPts val="0"/>
              </a:spcBef>
              <a:spcAft>
                <a:spcPts val="0"/>
              </a:spcAft>
              <a:buNone/>
            </a:pPr>
            <a:r>
              <a:rPr lang="en-US" sz="1600">
                <a:solidFill>
                  <a:schemeClr val="dk1"/>
                </a:solidFill>
              </a:rPr>
              <a:t>Throttle left but with the control sticks switched</a:t>
            </a:r>
            <a:endParaRPr sz="16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0"/>
          <p:cNvSpPr txBox="1">
            <a:spLocks noGrp="1"/>
          </p:cNvSpPr>
          <p:nvPr>
            <p:ph type="title"/>
          </p:nvPr>
        </p:nvSpPr>
        <p:spPr>
          <a:xfrm>
            <a:off x="570230" y="170815"/>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Subsystem Selection - Communication system </a:t>
            </a:r>
            <a:endParaRPr sz="3400"/>
          </a:p>
        </p:txBody>
      </p:sp>
      <p:sp>
        <p:nvSpPr>
          <p:cNvPr id="648" name="Google Shape;648;p60"/>
          <p:cNvSpPr txBox="1">
            <a:spLocks noGrp="1"/>
          </p:cNvSpPr>
          <p:nvPr>
            <p:ph type="body" idx="1"/>
          </p:nvPr>
        </p:nvSpPr>
        <p:spPr>
          <a:xfrm>
            <a:off x="457200" y="911225"/>
            <a:ext cx="8229600" cy="305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Transmitter  Used- FS-CT6B</a:t>
            </a:r>
          </a:p>
        </p:txBody>
      </p:sp>
      <p:sp>
        <p:nvSpPr>
          <p:cNvPr id="649" name="Google Shape;649;p60"/>
          <p:cNvSpPr txBox="1"/>
          <p:nvPr/>
        </p:nvSpPr>
        <p:spPr>
          <a:xfrm>
            <a:off x="479550" y="1268475"/>
            <a:ext cx="54141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rPr>
              <a:t>Transmitter performance</a:t>
            </a:r>
            <a:r>
              <a:rPr lang="en-US" sz="1600">
                <a:solidFill>
                  <a:schemeClr val="dk1"/>
                </a:solidFill>
              </a:rPr>
              <a:t>:</a:t>
            </a:r>
            <a:endParaRPr sz="1600">
              <a:solidFill>
                <a:schemeClr val="dk1"/>
              </a:solidFill>
            </a:endParaRPr>
          </a:p>
          <a:p>
            <a:pPr marL="457200" lvl="0" indent="0" algn="l" rtl="0">
              <a:spcBef>
                <a:spcPts val="0"/>
              </a:spcBef>
              <a:spcAft>
                <a:spcPts val="0"/>
              </a:spcAft>
              <a:buNone/>
            </a:pPr>
            <a:r>
              <a:rPr lang="en-US" sz="1600">
                <a:solidFill>
                  <a:schemeClr val="dk1"/>
                </a:solidFill>
              </a:rPr>
              <a:t>1.Operates at 2.4 GHz </a:t>
            </a:r>
            <a:endParaRPr sz="1600">
              <a:solidFill>
                <a:schemeClr val="dk1"/>
              </a:solidFill>
            </a:endParaRPr>
          </a:p>
          <a:p>
            <a:pPr marL="914400" lvl="0" indent="0" algn="l" rtl="0">
              <a:spcBef>
                <a:spcPts val="0"/>
              </a:spcBef>
              <a:spcAft>
                <a:spcPts val="0"/>
              </a:spcAft>
              <a:buNone/>
            </a:pPr>
            <a:r>
              <a:rPr lang="en-US" sz="1600">
                <a:solidFill>
                  <a:schemeClr val="dk1"/>
                </a:solidFill>
              </a:rPr>
              <a:t>-less prone to interference than lower frequency</a:t>
            </a:r>
            <a:endParaRPr sz="1600">
              <a:solidFill>
                <a:schemeClr val="dk1"/>
              </a:solidFill>
            </a:endParaRPr>
          </a:p>
          <a:p>
            <a:pPr marL="914400" lvl="0" indent="0" algn="l" rtl="0">
              <a:spcBef>
                <a:spcPts val="0"/>
              </a:spcBef>
              <a:spcAft>
                <a:spcPts val="0"/>
              </a:spcAft>
              <a:buNone/>
            </a:pPr>
            <a:r>
              <a:rPr lang="en-US" sz="1600">
                <a:solidFill>
                  <a:schemeClr val="dk1"/>
                </a:solidFill>
              </a:rPr>
              <a:t> radio systems</a:t>
            </a:r>
            <a:endParaRPr sz="1600">
              <a:solidFill>
                <a:schemeClr val="dk1"/>
              </a:solidFill>
            </a:endParaRPr>
          </a:p>
          <a:p>
            <a:pPr marL="457200" lvl="0" indent="0" algn="l" rtl="0">
              <a:spcBef>
                <a:spcPts val="0"/>
              </a:spcBef>
              <a:spcAft>
                <a:spcPts val="0"/>
              </a:spcAft>
              <a:buNone/>
            </a:pPr>
            <a:r>
              <a:rPr lang="en-US" sz="1600">
                <a:solidFill>
                  <a:schemeClr val="dk1"/>
                </a:solidFill>
              </a:rPr>
              <a:t>2.Has an output power of less than 100 mW</a:t>
            </a:r>
            <a:endParaRPr sz="1600">
              <a:solidFill>
                <a:schemeClr val="dk1"/>
              </a:solidFill>
            </a:endParaRPr>
          </a:p>
          <a:p>
            <a:pPr marL="914400" lvl="0" indent="0" algn="l" rtl="0">
              <a:spcBef>
                <a:spcPts val="0"/>
              </a:spcBef>
              <a:spcAft>
                <a:spcPts val="0"/>
              </a:spcAft>
              <a:buNone/>
            </a:pPr>
            <a:r>
              <a:rPr lang="en-US" sz="1600">
                <a:solidFill>
                  <a:schemeClr val="dk1"/>
                </a:solidFill>
              </a:rPr>
              <a:t>-can be used legally without a license in most</a:t>
            </a:r>
            <a:endParaRPr sz="1600">
              <a:solidFill>
                <a:schemeClr val="dk1"/>
              </a:solidFill>
            </a:endParaRPr>
          </a:p>
          <a:p>
            <a:pPr marL="914400" lvl="0" indent="0" algn="l" rtl="0">
              <a:spcBef>
                <a:spcPts val="0"/>
              </a:spcBef>
              <a:spcAft>
                <a:spcPts val="0"/>
              </a:spcAft>
              <a:buNone/>
            </a:pPr>
            <a:r>
              <a:rPr lang="en-US" sz="1600">
                <a:solidFill>
                  <a:schemeClr val="dk1"/>
                </a:solidFill>
              </a:rPr>
              <a:t> countries</a:t>
            </a:r>
            <a:endParaRPr sz="1600">
              <a:solidFill>
                <a:schemeClr val="dk1"/>
              </a:solidFill>
            </a:endParaRPr>
          </a:p>
        </p:txBody>
      </p:sp>
      <p:pic>
        <p:nvPicPr>
          <p:cNvPr id="650" name="Google Shape;650;p60"/>
          <p:cNvPicPr preferRelativeResize="0"/>
          <p:nvPr/>
        </p:nvPicPr>
        <p:blipFill>
          <a:blip r:embed="rId3"/>
          <a:stretch>
            <a:fillRect/>
          </a:stretch>
        </p:blipFill>
        <p:spPr>
          <a:xfrm>
            <a:off x="5796075" y="807800"/>
            <a:ext cx="3347920" cy="3139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1"/>
          <p:cNvSpPr txBox="1">
            <a:spLocks noGrp="1"/>
          </p:cNvSpPr>
          <p:nvPr>
            <p:ph type="title"/>
          </p:nvPr>
        </p:nvSpPr>
        <p:spPr>
          <a:xfrm>
            <a:off x="558800" y="17018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Subsystem Selection - Communication system </a:t>
            </a:r>
            <a:endParaRPr sz="3400"/>
          </a:p>
        </p:txBody>
      </p:sp>
      <p:sp>
        <p:nvSpPr>
          <p:cNvPr id="657" name="Google Shape;657;p61"/>
          <p:cNvSpPr txBox="1">
            <a:spLocks noGrp="1"/>
          </p:cNvSpPr>
          <p:nvPr>
            <p:ph type="body" idx="1"/>
          </p:nvPr>
        </p:nvSpPr>
        <p:spPr>
          <a:xfrm>
            <a:off x="457200" y="911225"/>
            <a:ext cx="8229600" cy="305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SPECIFICATIONS OF FS-CT6B Transmitter</a:t>
            </a:r>
          </a:p>
        </p:txBody>
      </p:sp>
      <p:sp>
        <p:nvSpPr>
          <p:cNvPr id="658" name="Google Shape;658;p61"/>
          <p:cNvSpPr txBox="1"/>
          <p:nvPr/>
        </p:nvSpPr>
        <p:spPr>
          <a:xfrm>
            <a:off x="479550" y="1268475"/>
            <a:ext cx="8010300" cy="29553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AutoNum type="arabicPeriod"/>
            </a:pPr>
            <a:r>
              <a:rPr lang="en-US" sz="1800">
                <a:solidFill>
                  <a:schemeClr val="dk1"/>
                </a:solidFill>
              </a:rPr>
              <a:t>Channels: 6 CH (can program by PC with the included software )</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a:solidFill>
                  <a:schemeClr val="dk1"/>
                </a:solidFill>
              </a:rPr>
              <a:t>Control Distance: Up to 1000 meters in the air</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High receiving sensitivity</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Super active and passive anti-jamming capabilities</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Use a linear spread of fine paragraph by an excess antenna</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It covers the entire bandwidth of the antenna bandwidth range</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a:solidFill>
                  <a:schemeClr val="dk1"/>
                </a:solidFill>
              </a:rPr>
              <a:t>Operating Voltage: 12 V </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Very low power consumption</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a:solidFill>
                  <a:schemeClr val="dk1"/>
                </a:solidFill>
              </a:rPr>
              <a:t>Weight: 511 gm</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a:solidFill>
                  <a:schemeClr val="dk1"/>
                </a:solidFill>
              </a:rPr>
              <a:t>Dimension: 189x97x295 mm</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2"/>
          <p:cNvSpPr txBox="1">
            <a:spLocks noGrp="1"/>
          </p:cNvSpPr>
          <p:nvPr>
            <p:ph type="title"/>
          </p:nvPr>
        </p:nvSpPr>
        <p:spPr>
          <a:xfrm>
            <a:off x="581660" y="13716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Subsystem Selection -Control &amp; Navigation System </a:t>
            </a:r>
            <a:endParaRPr sz="3300"/>
          </a:p>
        </p:txBody>
      </p:sp>
      <p:sp>
        <p:nvSpPr>
          <p:cNvPr id="665" name="Google Shape;665;p62"/>
          <p:cNvSpPr txBox="1">
            <a:spLocks noGrp="1"/>
          </p:cNvSpPr>
          <p:nvPr>
            <p:ph type="body" idx="1"/>
          </p:nvPr>
        </p:nvSpPr>
        <p:spPr>
          <a:xfrm>
            <a:off x="457200" y="911225"/>
            <a:ext cx="6532200" cy="13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Navigation Subsystem Used:</a:t>
            </a:r>
          </a:p>
          <a:p>
            <a:pPr marL="457200" lvl="0" indent="0" algn="l" rtl="0">
              <a:spcBef>
                <a:spcPts val="300"/>
              </a:spcBef>
              <a:spcAft>
                <a:spcPts val="0"/>
              </a:spcAft>
              <a:buNone/>
            </a:pPr>
            <a:r>
              <a:rPr lang="en-US"/>
              <a:t>M8N GPS</a:t>
            </a:r>
          </a:p>
          <a:p>
            <a:pPr marL="914400" lvl="0" indent="0" algn="l" rtl="0">
              <a:spcBef>
                <a:spcPts val="300"/>
              </a:spcBef>
              <a:spcAft>
                <a:spcPts val="0"/>
              </a:spcAft>
              <a:buNone/>
            </a:pPr>
            <a:r>
              <a:rPr lang="en-US" b="0"/>
              <a:t>-high-precision Global Navigation Satellite System</a:t>
            </a:r>
            <a:endParaRPr b="0"/>
          </a:p>
          <a:p>
            <a:pPr marL="914400" lvl="0" indent="0" algn="l" rtl="0">
              <a:spcBef>
                <a:spcPts val="300"/>
              </a:spcBef>
              <a:spcAft>
                <a:spcPts val="300"/>
              </a:spcAft>
              <a:buNone/>
            </a:pPr>
            <a:r>
              <a:rPr lang="en-US" b="0"/>
              <a:t> (GNSS) receiver module</a:t>
            </a:r>
            <a:endParaRPr b="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3"/>
          <p:cNvSpPr txBox="1">
            <a:spLocks noGrp="1"/>
          </p:cNvSpPr>
          <p:nvPr>
            <p:ph type="title"/>
          </p:nvPr>
        </p:nvSpPr>
        <p:spPr>
          <a:xfrm>
            <a:off x="548005" y="13716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Subsystem Selection -Control &amp; Navigation System </a:t>
            </a:r>
            <a:endParaRPr sz="3300"/>
          </a:p>
        </p:txBody>
      </p:sp>
      <p:sp>
        <p:nvSpPr>
          <p:cNvPr id="672" name="Google Shape;672;p63"/>
          <p:cNvSpPr txBox="1"/>
          <p:nvPr/>
        </p:nvSpPr>
        <p:spPr>
          <a:xfrm>
            <a:off x="457200" y="838950"/>
            <a:ext cx="7812000" cy="32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chemeClr val="dk1"/>
                </a:solidFill>
              </a:rPr>
              <a:t>SPECIFICATIONS OF M8N GPS</a:t>
            </a:r>
            <a:endParaRPr sz="1900" b="1">
              <a:solidFill>
                <a:schemeClr val="dk1"/>
              </a:solidFill>
            </a:endParaRPr>
          </a:p>
          <a:p>
            <a:pPr marL="457200" lvl="0" indent="-342900" algn="l" rtl="0">
              <a:spcBef>
                <a:spcPts val="300"/>
              </a:spcBef>
              <a:spcAft>
                <a:spcPts val="0"/>
              </a:spcAft>
              <a:buClr>
                <a:schemeClr val="dk1"/>
              </a:buClr>
              <a:buSzPts val="1800"/>
              <a:buAutoNum type="arabicPeriod"/>
            </a:pPr>
            <a:r>
              <a:rPr lang="en-US" sz="1800" b="1">
                <a:solidFill>
                  <a:schemeClr val="dk1"/>
                </a:solidFill>
              </a:rPr>
              <a:t>GNSS system</a:t>
            </a:r>
            <a:endParaRPr sz="1800" b="1">
              <a:solidFill>
                <a:schemeClr val="dk1"/>
              </a:solidFill>
            </a:endParaRPr>
          </a:p>
          <a:p>
            <a:pPr marL="1371600" lvl="1" indent="-342900" algn="l" rtl="0">
              <a:spcBef>
                <a:spcPts val="0"/>
              </a:spcBef>
              <a:spcAft>
                <a:spcPts val="0"/>
              </a:spcAft>
              <a:buClr>
                <a:schemeClr val="dk1"/>
              </a:buClr>
              <a:buSzPts val="1800"/>
              <a:buAutoNum type="alphaLcPeriod"/>
            </a:pPr>
            <a:r>
              <a:rPr lang="en-US" sz="1800">
                <a:solidFill>
                  <a:schemeClr val="dk1"/>
                </a:solidFill>
              </a:rPr>
              <a:t>compatible with the Global Navigation System (GPS) and the Russian Global Navigation Satellite System (GLONASS)</a:t>
            </a:r>
            <a:endParaRPr sz="1800">
              <a:solidFill>
                <a:schemeClr val="dk1"/>
              </a:solidFill>
            </a:endParaRPr>
          </a:p>
          <a:p>
            <a:pPr marL="1371600" lvl="1" indent="-342900" algn="l" rtl="0">
              <a:spcBef>
                <a:spcPts val="0"/>
              </a:spcBef>
              <a:spcAft>
                <a:spcPts val="0"/>
              </a:spcAft>
              <a:buClr>
                <a:schemeClr val="dk1"/>
              </a:buClr>
              <a:buSzPts val="1800"/>
              <a:buAutoNum type="alphaLcPeriod"/>
            </a:pPr>
            <a:r>
              <a:rPr lang="en-US" sz="1800">
                <a:solidFill>
                  <a:schemeClr val="dk1"/>
                </a:solidFill>
              </a:rPr>
              <a:t>it can receive signals from both GPS and GLONASS satellites to provide more accurate and reliable location information</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b="1">
                <a:solidFill>
                  <a:schemeClr val="dk1"/>
                </a:solidFill>
              </a:rPr>
              <a:t>Chipset:</a:t>
            </a:r>
            <a:r>
              <a:rPr lang="en-US" sz="1800">
                <a:solidFill>
                  <a:schemeClr val="dk1"/>
                </a:solidFill>
              </a:rPr>
              <a:t> uses the u-blox M8N chipset a high performance GNSS receiver Positioning Accuracy: up to 2.5 meters</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b="1">
                <a:solidFill>
                  <a:schemeClr val="dk1"/>
                </a:solidFill>
              </a:rPr>
              <a:t>Refresh rate:</a:t>
            </a:r>
            <a:r>
              <a:rPr lang="en-US" sz="1800">
                <a:solidFill>
                  <a:schemeClr val="dk1"/>
                </a:solidFill>
              </a:rPr>
              <a:t> up to 10 Hz (10 updates of position, speed and time data per second) </a:t>
            </a:r>
            <a:endParaRPr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4"/>
          <p:cNvSpPr txBox="1">
            <a:spLocks noGrp="1"/>
          </p:cNvSpPr>
          <p:nvPr>
            <p:ph type="title"/>
          </p:nvPr>
        </p:nvSpPr>
        <p:spPr>
          <a:xfrm>
            <a:off x="559435" y="147955"/>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Subsystem Selection -Control &amp; Navigation System </a:t>
            </a:r>
            <a:endParaRPr sz="3300"/>
          </a:p>
        </p:txBody>
      </p:sp>
      <p:sp>
        <p:nvSpPr>
          <p:cNvPr id="679" name="Google Shape;679;p64"/>
          <p:cNvSpPr txBox="1"/>
          <p:nvPr/>
        </p:nvSpPr>
        <p:spPr>
          <a:xfrm>
            <a:off x="457200" y="838950"/>
            <a:ext cx="7812000" cy="267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rPr>
              <a:t>SPECIFICATIONS OF M8N GPS </a:t>
            </a:r>
            <a:endParaRPr sz="1800" b="1">
              <a:solidFill>
                <a:schemeClr val="dk1"/>
              </a:solidFill>
            </a:endParaRPr>
          </a:p>
          <a:p>
            <a:pPr marL="0" lvl="0" indent="0" algn="l" rtl="0">
              <a:spcBef>
                <a:spcPts val="300"/>
              </a:spcBef>
              <a:spcAft>
                <a:spcPts val="0"/>
              </a:spcAft>
              <a:buNone/>
            </a:pPr>
            <a:r>
              <a:rPr lang="en-US" sz="1800" b="1">
                <a:solidFill>
                  <a:schemeClr val="dk1"/>
                </a:solidFill>
              </a:rPr>
              <a:t>4.   Antenna:</a:t>
            </a:r>
            <a:r>
              <a:rPr lang="en-US" sz="1800">
                <a:solidFill>
                  <a:schemeClr val="dk1"/>
                </a:solidFill>
              </a:rPr>
              <a:t> built-in ceramic patch antenna (no need for an external</a:t>
            </a:r>
            <a:endParaRPr sz="1800">
              <a:solidFill>
                <a:schemeClr val="dk1"/>
              </a:solidFill>
            </a:endParaRPr>
          </a:p>
          <a:p>
            <a:pPr marL="0" lvl="0" indent="0" algn="l" rtl="0">
              <a:spcBef>
                <a:spcPts val="300"/>
              </a:spcBef>
              <a:spcAft>
                <a:spcPts val="0"/>
              </a:spcAft>
              <a:buNone/>
            </a:pPr>
            <a:r>
              <a:rPr lang="en-US" sz="1800">
                <a:solidFill>
                  <a:schemeClr val="dk1"/>
                </a:solidFill>
              </a:rPr>
              <a:t>      antenna)</a:t>
            </a:r>
            <a:endParaRPr sz="1800">
              <a:solidFill>
                <a:schemeClr val="dk1"/>
              </a:solidFill>
            </a:endParaRPr>
          </a:p>
          <a:p>
            <a:pPr marL="0" lvl="0" indent="0" algn="l" rtl="0">
              <a:spcBef>
                <a:spcPts val="300"/>
              </a:spcBef>
              <a:spcAft>
                <a:spcPts val="0"/>
              </a:spcAft>
              <a:buNone/>
            </a:pPr>
            <a:r>
              <a:rPr lang="en-US" sz="1800" b="1">
                <a:solidFill>
                  <a:schemeClr val="dk1"/>
                </a:solidFill>
              </a:rPr>
              <a:t>5.   Interfaces:</a:t>
            </a:r>
            <a:r>
              <a:rPr lang="en-US" sz="1800">
                <a:solidFill>
                  <a:schemeClr val="dk1"/>
                </a:solidFill>
              </a:rPr>
              <a:t> Has a number of interfaces, including UART, I2C and USB</a:t>
            </a:r>
            <a:endParaRPr sz="1800">
              <a:solidFill>
                <a:schemeClr val="dk1"/>
              </a:solidFill>
            </a:endParaRPr>
          </a:p>
          <a:p>
            <a:pPr marL="0" lvl="0" indent="0" algn="l" rtl="0">
              <a:spcBef>
                <a:spcPts val="300"/>
              </a:spcBef>
              <a:spcAft>
                <a:spcPts val="0"/>
              </a:spcAft>
              <a:buNone/>
            </a:pPr>
            <a:r>
              <a:rPr lang="en-US" sz="1800">
                <a:solidFill>
                  <a:schemeClr val="dk1"/>
                </a:solidFill>
              </a:rPr>
              <a:t>      (easy to interface with a variety of devices)</a:t>
            </a:r>
            <a:endParaRPr sz="1800">
              <a:solidFill>
                <a:schemeClr val="dk1"/>
              </a:solidFill>
            </a:endParaRPr>
          </a:p>
          <a:p>
            <a:pPr marL="0" lvl="0" indent="0" algn="l" rtl="0">
              <a:spcBef>
                <a:spcPts val="300"/>
              </a:spcBef>
              <a:spcAft>
                <a:spcPts val="0"/>
              </a:spcAft>
              <a:buNone/>
            </a:pPr>
            <a:r>
              <a:rPr lang="en-US" sz="1800" b="1">
                <a:solidFill>
                  <a:schemeClr val="dk1"/>
                </a:solidFill>
              </a:rPr>
              <a:t>6.</a:t>
            </a:r>
            <a:r>
              <a:rPr lang="en-US"/>
              <a:t>    </a:t>
            </a:r>
            <a:r>
              <a:rPr lang="en-US" sz="1800" b="1">
                <a:solidFill>
                  <a:schemeClr val="dk1"/>
                </a:solidFill>
              </a:rPr>
              <a:t>Power consumption:</a:t>
            </a:r>
            <a:r>
              <a:rPr lang="en-US" sz="1800">
                <a:solidFill>
                  <a:schemeClr val="dk1"/>
                </a:solidFill>
              </a:rPr>
              <a:t> low power consumption of only 45mA</a:t>
            </a:r>
            <a:endParaRPr sz="1800">
              <a:solidFill>
                <a:schemeClr val="dk1"/>
              </a:solidFill>
            </a:endParaRPr>
          </a:p>
          <a:p>
            <a:pPr marL="0" lvl="0" indent="0" algn="l" rtl="0">
              <a:spcBef>
                <a:spcPts val="300"/>
              </a:spcBef>
              <a:spcAft>
                <a:spcPts val="0"/>
              </a:spcAft>
              <a:buNone/>
            </a:pPr>
            <a:r>
              <a:rPr lang="en-US" sz="1800" b="1">
                <a:solidFill>
                  <a:schemeClr val="dk1"/>
                </a:solidFill>
              </a:rPr>
              <a:t>7.   Operating Temperature Range:</a:t>
            </a:r>
            <a:r>
              <a:rPr lang="en-US" sz="1800">
                <a:solidFill>
                  <a:schemeClr val="dk1"/>
                </a:solidFill>
              </a:rPr>
              <a:t>  -40°C to 85°C</a:t>
            </a:r>
            <a:endParaRPr sz="1800">
              <a:solidFill>
                <a:schemeClr val="dk1"/>
              </a:solidFill>
            </a:endParaRPr>
          </a:p>
          <a:p>
            <a:pPr marL="0" lvl="0" indent="0" algn="l" rtl="0">
              <a:spcBef>
                <a:spcPts val="300"/>
              </a:spcBef>
              <a:spcAft>
                <a:spcPts val="300"/>
              </a:spcAft>
              <a:buNone/>
            </a:pPr>
            <a:r>
              <a:rPr lang="en-US" sz="1800" b="1">
                <a:solidFill>
                  <a:schemeClr val="dk1"/>
                </a:solidFill>
              </a:rPr>
              <a:t>8.   Size:</a:t>
            </a:r>
            <a:r>
              <a:rPr lang="en-US" sz="1800">
                <a:solidFill>
                  <a:schemeClr val="dk1"/>
                </a:solidFill>
              </a:rPr>
              <a:t> 25mm x 25mm x 4mm</a:t>
            </a:r>
            <a:endParaRPr sz="18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65"/>
          <p:cNvSpPr txBox="1">
            <a:spLocks noGrp="1"/>
          </p:cNvSpPr>
          <p:nvPr>
            <p:ph type="title"/>
          </p:nvPr>
        </p:nvSpPr>
        <p:spPr>
          <a:xfrm>
            <a:off x="547370" y="136525"/>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Subsystem Selection -Control &amp; Navigation System </a:t>
            </a:r>
            <a:endParaRPr sz="3300"/>
          </a:p>
        </p:txBody>
      </p:sp>
      <p:sp>
        <p:nvSpPr>
          <p:cNvPr id="686" name="Google Shape;686;p65"/>
          <p:cNvSpPr txBox="1"/>
          <p:nvPr/>
        </p:nvSpPr>
        <p:spPr>
          <a:xfrm>
            <a:off x="457200" y="1236450"/>
            <a:ext cx="7812000" cy="324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rPr>
              <a:t>Specifications of Raspberry Pi High Quality Camera </a:t>
            </a:r>
            <a:endParaRPr sz="1800" b="1">
              <a:solidFill>
                <a:schemeClr val="dk1"/>
              </a:solidFill>
            </a:endParaRPr>
          </a:p>
          <a:p>
            <a:pPr marL="0" lvl="0" indent="0" algn="l" rtl="0">
              <a:spcBef>
                <a:spcPts val="300"/>
              </a:spcBef>
              <a:spcAft>
                <a:spcPts val="0"/>
              </a:spcAft>
              <a:buNone/>
            </a:pPr>
            <a:r>
              <a:rPr lang="en-US" sz="1800" b="1">
                <a:solidFill>
                  <a:schemeClr val="dk1"/>
                </a:solidFill>
              </a:rPr>
              <a:t>1.Sensor:</a:t>
            </a:r>
            <a:r>
              <a:rPr lang="en-US" sz="1800">
                <a:solidFill>
                  <a:schemeClr val="dk1"/>
                </a:solidFill>
              </a:rPr>
              <a:t> 12.3-megapixel Sony IMX477 sensor (improved image quality)</a:t>
            </a:r>
            <a:endParaRPr sz="1800">
              <a:solidFill>
                <a:schemeClr val="dk1"/>
              </a:solidFill>
            </a:endParaRPr>
          </a:p>
          <a:p>
            <a:pPr marL="0" lvl="0" indent="0" algn="l" rtl="0">
              <a:spcBef>
                <a:spcPts val="300"/>
              </a:spcBef>
              <a:spcAft>
                <a:spcPts val="0"/>
              </a:spcAft>
              <a:buNone/>
            </a:pPr>
            <a:r>
              <a:rPr lang="en-US" sz="1800" b="1">
                <a:solidFill>
                  <a:schemeClr val="dk1"/>
                </a:solidFill>
              </a:rPr>
              <a:t>2.Lens Compatibility: </a:t>
            </a:r>
            <a:r>
              <a:rPr lang="en-US" sz="1800">
                <a:solidFill>
                  <a:schemeClr val="dk1"/>
                </a:solidFill>
              </a:rPr>
              <a:t>It has a C-mount lens mount</a:t>
            </a:r>
            <a:endParaRPr sz="1800">
              <a:solidFill>
                <a:schemeClr val="dk1"/>
              </a:solidFill>
            </a:endParaRPr>
          </a:p>
          <a:p>
            <a:pPr marL="457200" lvl="0" indent="0" algn="l" rtl="0">
              <a:spcBef>
                <a:spcPts val="300"/>
              </a:spcBef>
              <a:spcAft>
                <a:spcPts val="0"/>
              </a:spcAft>
              <a:buNone/>
            </a:pPr>
            <a:r>
              <a:rPr lang="en-US" sz="1600">
                <a:solidFill>
                  <a:schemeClr val="dk1"/>
                </a:solidFill>
              </a:rPr>
              <a:t>-Allows for the attachment of various interchangeable lenses</a:t>
            </a:r>
            <a:endParaRPr sz="1600">
              <a:solidFill>
                <a:schemeClr val="dk1"/>
              </a:solidFill>
            </a:endParaRPr>
          </a:p>
          <a:p>
            <a:pPr marL="457200" lvl="0" indent="0" algn="l" rtl="0">
              <a:spcBef>
                <a:spcPts val="300"/>
              </a:spcBef>
              <a:spcAft>
                <a:spcPts val="0"/>
              </a:spcAft>
              <a:buNone/>
            </a:pPr>
            <a:r>
              <a:rPr lang="en-US" sz="1600">
                <a:solidFill>
                  <a:schemeClr val="dk1"/>
                </a:solidFill>
              </a:rPr>
              <a:t>-Flexibility in choosing different lenses and adjusting focus, iris, and other lens</a:t>
            </a:r>
            <a:endParaRPr sz="1600">
              <a:solidFill>
                <a:schemeClr val="dk1"/>
              </a:solidFill>
            </a:endParaRPr>
          </a:p>
          <a:p>
            <a:pPr marL="457200" lvl="0" indent="0" algn="l" rtl="0">
              <a:spcBef>
                <a:spcPts val="300"/>
              </a:spcBef>
              <a:spcAft>
                <a:spcPts val="0"/>
              </a:spcAft>
              <a:buNone/>
            </a:pPr>
            <a:r>
              <a:rPr lang="en-US" sz="1600">
                <a:solidFill>
                  <a:schemeClr val="dk1"/>
                </a:solidFill>
              </a:rPr>
              <a:t> settings</a:t>
            </a:r>
            <a:r>
              <a:rPr lang="en-US" sz="1800">
                <a:solidFill>
                  <a:schemeClr val="dk1"/>
                </a:solidFill>
              </a:rPr>
              <a:t> </a:t>
            </a:r>
            <a:endParaRPr sz="1800">
              <a:solidFill>
                <a:schemeClr val="dk1"/>
              </a:solidFill>
            </a:endParaRPr>
          </a:p>
          <a:p>
            <a:pPr marL="0" lvl="0" indent="0" algn="l" rtl="0">
              <a:spcBef>
                <a:spcPts val="300"/>
              </a:spcBef>
              <a:spcAft>
                <a:spcPts val="0"/>
              </a:spcAft>
              <a:buNone/>
            </a:pPr>
            <a:r>
              <a:rPr lang="en-US" sz="1800" b="1">
                <a:solidFill>
                  <a:schemeClr val="dk1"/>
                </a:solidFill>
              </a:rPr>
              <a:t>3.Image Quality:</a:t>
            </a:r>
            <a:endParaRPr sz="1800" b="1">
              <a:solidFill>
                <a:schemeClr val="dk1"/>
              </a:solidFill>
            </a:endParaRPr>
          </a:p>
          <a:p>
            <a:pPr marL="457200" lvl="0" indent="0" algn="l" rtl="0">
              <a:spcBef>
                <a:spcPts val="300"/>
              </a:spcBef>
              <a:spcAft>
                <a:spcPts val="0"/>
              </a:spcAft>
              <a:buNone/>
            </a:pPr>
            <a:r>
              <a:rPr lang="en-US" sz="1800">
                <a:solidFill>
                  <a:schemeClr val="dk1"/>
                </a:solidFill>
              </a:rPr>
              <a:t>-Capable of capturing detailed images with reduced noise</a:t>
            </a:r>
            <a:endParaRPr sz="1800">
              <a:solidFill>
                <a:schemeClr val="dk1"/>
              </a:solidFill>
            </a:endParaRPr>
          </a:p>
          <a:p>
            <a:pPr marL="457200" lvl="0" indent="0" algn="l" rtl="0">
              <a:spcBef>
                <a:spcPts val="300"/>
              </a:spcBef>
              <a:spcAft>
                <a:spcPts val="0"/>
              </a:spcAft>
              <a:buNone/>
            </a:pPr>
            <a:r>
              <a:rPr lang="en-US" sz="1800">
                <a:solidFill>
                  <a:schemeClr val="dk1"/>
                </a:solidFill>
              </a:rPr>
              <a:t>-Better low-light performance compared to the standard camera</a:t>
            </a:r>
            <a:endParaRPr sz="1800">
              <a:solidFill>
                <a:schemeClr val="dk1"/>
              </a:solidFill>
            </a:endParaRPr>
          </a:p>
          <a:p>
            <a:pPr marL="457200" lvl="0" indent="0" algn="l" rtl="0">
              <a:spcBef>
                <a:spcPts val="300"/>
              </a:spcBef>
              <a:spcAft>
                <a:spcPts val="300"/>
              </a:spcAft>
              <a:buNone/>
            </a:pPr>
            <a:r>
              <a:rPr lang="en-US" sz="1800">
                <a:solidFill>
                  <a:schemeClr val="dk1"/>
                </a:solidFill>
              </a:rPr>
              <a:t> module.</a:t>
            </a:r>
            <a:endParaRPr sz="1800">
              <a:solidFill>
                <a:schemeClr val="dk1"/>
              </a:solidFill>
            </a:endParaRPr>
          </a:p>
        </p:txBody>
      </p:sp>
      <p:sp>
        <p:nvSpPr>
          <p:cNvPr id="687" name="Google Shape;687;p65"/>
          <p:cNvSpPr txBox="1"/>
          <p:nvPr/>
        </p:nvSpPr>
        <p:spPr>
          <a:xfrm>
            <a:off x="452450" y="803600"/>
            <a:ext cx="683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Camera Module: Raspberry Pi High Quality Camera</a:t>
            </a:r>
            <a:endParaRPr sz="18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3"/>
        <p:cNvGrpSpPr/>
        <p:nvPr/>
      </p:nvGrpSpPr>
      <p:grpSpPr>
        <a:xfrm>
          <a:off x="0" y="0"/>
          <a:ext cx="0" cy="0"/>
          <a:chOff x="0" y="0"/>
          <a:chExt cx="0" cy="0"/>
        </a:xfrm>
      </p:grpSpPr>
      <p:sp>
        <p:nvSpPr>
          <p:cNvPr id="444" name="Google Shape;444;p36"/>
          <p:cNvSpPr txBox="1">
            <a:spLocks noGrp="1"/>
          </p:cNvSpPr>
          <p:nvPr>
            <p:ph type="title"/>
          </p:nvPr>
        </p:nvSpPr>
        <p:spPr>
          <a:xfrm>
            <a:off x="609600" y="209550"/>
            <a:ext cx="3749675" cy="419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800">
                <a:latin typeface="Arial" panose="020B0604020202020204"/>
                <a:ea typeface="Arial" panose="020B0604020202020204"/>
                <a:cs typeface="Arial" panose="020B0604020202020204"/>
                <a:sym typeface="Arial" panose="020B0604020202020204"/>
              </a:rPr>
              <a:t>Conceptual Design </a:t>
            </a:r>
            <a:endParaRPr sz="2800">
              <a:latin typeface="Arial" panose="020B0604020202020204"/>
              <a:ea typeface="Arial" panose="020B0604020202020204"/>
              <a:cs typeface="Arial" panose="020B0604020202020204"/>
              <a:sym typeface="Arial" panose="020B0604020202020204"/>
            </a:endParaRPr>
          </a:p>
        </p:txBody>
      </p:sp>
      <p:sp>
        <p:nvSpPr>
          <p:cNvPr id="445" name="Google Shape;445;p36"/>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strike="noStrike" cap="none">
                <a:solidFill>
                  <a:schemeClr val="dk1"/>
                </a:solidFill>
                <a:latin typeface="Arial" panose="020B0604020202020204"/>
                <a:ea typeface="Arial" panose="020B0604020202020204"/>
                <a:cs typeface="Arial" panose="020B0604020202020204"/>
                <a:sym typeface="Arial" panose="020B0604020202020204"/>
              </a:rPr>
              <a:t>3</a:t>
            </a:fld>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46" name="Google Shape;446;p36" descr="upload_post_object_v2_1757075089"/>
          <p:cNvPicPr preferRelativeResize="0"/>
          <p:nvPr/>
        </p:nvPicPr>
        <p:blipFill rotWithShape="1">
          <a:blip r:embed="rId3"/>
          <a:srcRect r="687"/>
          <a:stretch>
            <a:fillRect/>
          </a:stretch>
        </p:blipFill>
        <p:spPr>
          <a:xfrm>
            <a:off x="5851198" y="865211"/>
            <a:ext cx="3292847" cy="3810723"/>
          </a:xfrm>
          <a:prstGeom prst="rect">
            <a:avLst/>
          </a:prstGeom>
          <a:noFill/>
          <a:ln>
            <a:noFill/>
          </a:ln>
        </p:spPr>
      </p:pic>
      <p:sp>
        <p:nvSpPr>
          <p:cNvPr id="447" name="Google Shape;447;p36"/>
          <p:cNvSpPr/>
          <p:nvPr/>
        </p:nvSpPr>
        <p:spPr>
          <a:xfrm>
            <a:off x="5849506" y="3120838"/>
            <a:ext cx="173691" cy="184897"/>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8" name="Google Shape;448;p36"/>
          <p:cNvSpPr txBox="1">
            <a:spLocks noGrp="1"/>
          </p:cNvSpPr>
          <p:nvPr>
            <p:ph type="body" idx="1"/>
          </p:nvPr>
        </p:nvSpPr>
        <p:spPr>
          <a:xfrm>
            <a:off x="457200" y="922019"/>
            <a:ext cx="8229600" cy="3657600"/>
          </a:xfrm>
          <a:prstGeom prst="rect">
            <a:avLst/>
          </a:prstGeom>
          <a:noFill/>
          <a:ln>
            <a:noFill/>
          </a:ln>
        </p:spPr>
        <p:txBody>
          <a:bodyPr spcFirstLastPara="1" wrap="square" lIns="0" tIns="0" rIns="0" bIns="0" anchor="t" anchorCtr="0">
            <a:noAutofit/>
          </a:bodyPr>
          <a:lstStyle/>
          <a:p>
            <a:pPr marL="1905" lvl="2" indent="0" algn="l" rtl="0">
              <a:lnSpc>
                <a:spcPct val="110000"/>
              </a:lnSpc>
              <a:spcBef>
                <a:spcPts val="0"/>
              </a:spcBef>
              <a:spcAft>
                <a:spcPts val="0"/>
              </a:spcAft>
              <a:buClr>
                <a:schemeClr val="dk1"/>
              </a:buClr>
              <a:buSzPts val="1800"/>
              <a:buNone/>
            </a:pPr>
            <a:r>
              <a:rPr lang="en-US" strike="noStrike">
                <a:latin typeface="Arial" panose="020B0604020202020204"/>
                <a:ea typeface="Arial" panose="020B0604020202020204"/>
                <a:cs typeface="Arial" panose="020B0604020202020204"/>
                <a:sym typeface="Arial" panose="020B0604020202020204"/>
              </a:rPr>
              <a:t>Quadcopter with X- configuration</a:t>
            </a:r>
            <a:endParaRPr strike="noStrike">
              <a:latin typeface="Arial" panose="020B0604020202020204"/>
              <a:ea typeface="Arial" panose="020B0604020202020204"/>
              <a:cs typeface="Arial" panose="020B0604020202020204"/>
              <a:sym typeface="Arial" panose="020B0604020202020204"/>
            </a:endParaRPr>
          </a:p>
          <a:p>
            <a:pPr marL="640080" lvl="4" indent="-257175" algn="l" rtl="0">
              <a:lnSpc>
                <a:spcPct val="110000"/>
              </a:lnSpc>
              <a:spcBef>
                <a:spcPts val="300"/>
              </a:spcBef>
              <a:spcAft>
                <a:spcPts val="0"/>
              </a:spcAft>
              <a:buClr>
                <a:schemeClr val="dk1"/>
              </a:buClr>
              <a:buSzPts val="1600"/>
              <a:buChar char="•"/>
            </a:pPr>
            <a:r>
              <a:rPr lang="en-US" sz="1600" strike="noStrike">
                <a:latin typeface="Arial" panose="020B0604020202020204"/>
                <a:ea typeface="Arial" panose="020B0604020202020204"/>
                <a:cs typeface="Arial" panose="020B0604020202020204"/>
                <a:sym typeface="Arial" panose="020B0604020202020204"/>
              </a:rPr>
              <a:t>Motors mounted on the rotor arms </a:t>
            </a:r>
            <a:endParaRPr sz="1600" strike="noStrike">
              <a:latin typeface="Arial" panose="020B0604020202020204"/>
              <a:ea typeface="Arial" panose="020B0604020202020204"/>
              <a:cs typeface="Arial" panose="020B0604020202020204"/>
              <a:sym typeface="Arial" panose="020B0604020202020204"/>
            </a:endParaRPr>
          </a:p>
          <a:p>
            <a:pPr marL="1097280" lvl="5" indent="-257175" algn="l" rtl="0">
              <a:lnSpc>
                <a:spcPct val="110000"/>
              </a:lnSpc>
              <a:spcBef>
                <a:spcPts val="300"/>
              </a:spcBef>
              <a:spcAft>
                <a:spcPts val="0"/>
              </a:spcAft>
              <a:buClr>
                <a:schemeClr val="dk1"/>
              </a:buClr>
              <a:buSzPts val="1500"/>
              <a:buChar char="–"/>
            </a:pPr>
            <a:r>
              <a:rPr lang="en-US" sz="1500" strike="noStrike"/>
              <a:t>connected to the central hub</a:t>
            </a:r>
            <a:endParaRPr sz="1500" strike="noStrike">
              <a:latin typeface="Arial" panose="020B0604020202020204"/>
              <a:ea typeface="Arial" panose="020B0604020202020204"/>
              <a:cs typeface="Arial" panose="020B0604020202020204"/>
              <a:sym typeface="Arial" panose="020B0604020202020204"/>
            </a:endParaRPr>
          </a:p>
          <a:p>
            <a:pPr marL="1097280" lvl="5" indent="-200025" algn="l" rtl="0">
              <a:lnSpc>
                <a:spcPct val="110000"/>
              </a:lnSpc>
              <a:spcBef>
                <a:spcPts val="300"/>
              </a:spcBef>
              <a:spcAft>
                <a:spcPts val="0"/>
              </a:spcAft>
              <a:buClr>
                <a:schemeClr val="dk1"/>
              </a:buClr>
              <a:buSzPts val="900"/>
              <a:buNone/>
            </a:pPr>
            <a:endParaRPr strike="noStrike">
              <a:latin typeface="Arial" panose="020B0604020202020204"/>
              <a:ea typeface="Arial" panose="020B0604020202020204"/>
              <a:cs typeface="Arial" panose="020B0604020202020204"/>
              <a:sym typeface="Arial" panose="020B0604020202020204"/>
            </a:endParaRPr>
          </a:p>
          <a:p>
            <a:pPr marL="640080" lvl="4" indent="-257175" algn="l" rtl="0">
              <a:lnSpc>
                <a:spcPct val="110000"/>
              </a:lnSpc>
              <a:spcBef>
                <a:spcPts val="300"/>
              </a:spcBef>
              <a:spcAft>
                <a:spcPts val="0"/>
              </a:spcAft>
              <a:buClr>
                <a:schemeClr val="dk1"/>
              </a:buClr>
              <a:buSzPts val="1600"/>
              <a:buChar char="•"/>
            </a:pPr>
            <a:r>
              <a:rPr lang="en-US" sz="1600" strike="noStrike">
                <a:latin typeface="Arial" panose="020B0604020202020204"/>
                <a:ea typeface="Arial" panose="020B0604020202020204"/>
                <a:cs typeface="Arial" panose="020B0604020202020204"/>
                <a:sym typeface="Arial" panose="020B0604020202020204"/>
              </a:rPr>
              <a:t>Central hub consists of a upper and a lower plate</a:t>
            </a:r>
            <a:endParaRPr sz="1600" strike="noStrike">
              <a:latin typeface="Arial" panose="020B0604020202020204"/>
              <a:ea typeface="Arial" panose="020B0604020202020204"/>
              <a:cs typeface="Arial" panose="020B0604020202020204"/>
              <a:sym typeface="Arial" panose="020B0604020202020204"/>
            </a:endParaRPr>
          </a:p>
          <a:p>
            <a:pPr marL="1097280" lvl="5" indent="-257175" algn="l" rtl="0">
              <a:lnSpc>
                <a:spcPct val="110000"/>
              </a:lnSpc>
              <a:spcBef>
                <a:spcPts val="300"/>
              </a:spcBef>
              <a:spcAft>
                <a:spcPts val="0"/>
              </a:spcAft>
              <a:buClr>
                <a:schemeClr val="dk1"/>
              </a:buClr>
              <a:buSzPts val="1500"/>
              <a:buChar char="–"/>
            </a:pPr>
            <a:r>
              <a:rPr lang="en-US" sz="1500">
                <a:latin typeface="Arial" panose="020B0604020202020204"/>
                <a:ea typeface="Arial" panose="020B0604020202020204"/>
                <a:cs typeface="Arial" panose="020B0604020202020204"/>
                <a:sym typeface="Arial" panose="020B0604020202020204"/>
              </a:rPr>
              <a:t>a</a:t>
            </a:r>
            <a:r>
              <a:rPr lang="en-US" sz="1500" strike="noStrike">
                <a:latin typeface="Arial" panose="020B0604020202020204"/>
                <a:ea typeface="Arial" panose="020B0604020202020204"/>
                <a:cs typeface="Arial" panose="020B0604020202020204"/>
                <a:sym typeface="Arial" panose="020B0604020202020204"/>
              </a:rPr>
              <a:t>lso act as power distribution board</a:t>
            </a:r>
            <a:endParaRPr sz="1500" strike="noStrike">
              <a:latin typeface="Arial" panose="020B0604020202020204"/>
              <a:ea typeface="Arial" panose="020B0604020202020204"/>
              <a:cs typeface="Arial" panose="020B0604020202020204"/>
              <a:sym typeface="Arial" panose="020B0604020202020204"/>
            </a:endParaRPr>
          </a:p>
          <a:p>
            <a:pPr marL="1097280" lvl="5" indent="-206375" algn="l" rtl="0">
              <a:lnSpc>
                <a:spcPct val="110000"/>
              </a:lnSpc>
              <a:spcBef>
                <a:spcPts val="300"/>
              </a:spcBef>
              <a:spcAft>
                <a:spcPts val="0"/>
              </a:spcAft>
              <a:buClr>
                <a:schemeClr val="dk1"/>
              </a:buClr>
              <a:buSzPts val="800"/>
              <a:buNone/>
            </a:pPr>
            <a:endParaRPr sz="800" strike="noStrike">
              <a:latin typeface="Arial" panose="020B0604020202020204"/>
              <a:ea typeface="Arial" panose="020B0604020202020204"/>
              <a:cs typeface="Arial" panose="020B0604020202020204"/>
              <a:sym typeface="Arial" panose="020B0604020202020204"/>
            </a:endParaRPr>
          </a:p>
          <a:p>
            <a:pPr marL="640080" lvl="4" indent="-257175" algn="l" rtl="0">
              <a:lnSpc>
                <a:spcPct val="110000"/>
              </a:lnSpc>
              <a:spcBef>
                <a:spcPts val="300"/>
              </a:spcBef>
              <a:spcAft>
                <a:spcPts val="0"/>
              </a:spcAft>
              <a:buClr>
                <a:schemeClr val="dk1"/>
              </a:buClr>
              <a:buSzPts val="1600"/>
              <a:buChar char="•"/>
            </a:pPr>
            <a:r>
              <a:rPr lang="en-US" sz="1600" strike="noStrike">
                <a:latin typeface="Arial" panose="020B0604020202020204"/>
                <a:ea typeface="Arial" panose="020B0604020202020204"/>
                <a:cs typeface="Arial" panose="020B0604020202020204"/>
                <a:sym typeface="Arial" panose="020B0604020202020204"/>
              </a:rPr>
              <a:t>Battery in between the two plates</a:t>
            </a:r>
            <a:endParaRPr sz="1600" strike="noStrike">
              <a:latin typeface="Arial" panose="020B0604020202020204"/>
              <a:ea typeface="Arial" panose="020B0604020202020204"/>
              <a:cs typeface="Arial" panose="020B0604020202020204"/>
              <a:sym typeface="Arial" panose="020B0604020202020204"/>
            </a:endParaRPr>
          </a:p>
          <a:p>
            <a:pPr marL="640080" lvl="4" indent="-257175" algn="l" rtl="0">
              <a:lnSpc>
                <a:spcPct val="110000"/>
              </a:lnSpc>
              <a:spcBef>
                <a:spcPts val="300"/>
              </a:spcBef>
              <a:spcAft>
                <a:spcPts val="0"/>
              </a:spcAft>
              <a:buClr>
                <a:schemeClr val="dk1"/>
              </a:buClr>
              <a:buSzPts val="1600"/>
              <a:buChar char="•"/>
            </a:pPr>
            <a:r>
              <a:rPr lang="en-US" sz="1600" strike="noStrike">
                <a:latin typeface="Arial" panose="020B0604020202020204"/>
                <a:ea typeface="Arial" panose="020B0604020202020204"/>
                <a:cs typeface="Arial" panose="020B0604020202020204"/>
                <a:sym typeface="Arial" panose="020B0604020202020204"/>
              </a:rPr>
              <a:t>Flight controller and microcontroller on the upper plate</a:t>
            </a:r>
            <a:endParaRPr sz="1600" strike="noStrike">
              <a:latin typeface="Arial" panose="020B0604020202020204"/>
              <a:ea typeface="Arial" panose="020B0604020202020204"/>
              <a:cs typeface="Arial" panose="020B0604020202020204"/>
              <a:sym typeface="Arial" panose="020B0604020202020204"/>
            </a:endParaRPr>
          </a:p>
          <a:p>
            <a:pPr marL="640080" lvl="4" indent="-257175" algn="l" rtl="0">
              <a:lnSpc>
                <a:spcPct val="110000"/>
              </a:lnSpc>
              <a:spcBef>
                <a:spcPts val="300"/>
              </a:spcBef>
              <a:spcAft>
                <a:spcPts val="0"/>
              </a:spcAft>
              <a:buClr>
                <a:schemeClr val="dk1"/>
              </a:buClr>
              <a:buSzPts val="1600"/>
              <a:buChar char="•"/>
            </a:pPr>
            <a:r>
              <a:rPr lang="en-US" sz="1600" strike="noStrike">
                <a:latin typeface="Arial" panose="020B0604020202020204"/>
                <a:ea typeface="Arial" panose="020B0604020202020204"/>
                <a:cs typeface="Arial" panose="020B0604020202020204"/>
                <a:sym typeface="Arial" panose="020B0604020202020204"/>
              </a:rPr>
              <a:t>Payload dropping and camera mechanism </a:t>
            </a:r>
            <a:endParaRPr sz="1600" strike="noStrike">
              <a:latin typeface="Arial" panose="020B0604020202020204"/>
              <a:ea typeface="Arial" panose="020B0604020202020204"/>
              <a:cs typeface="Arial" panose="020B0604020202020204"/>
              <a:sym typeface="Arial" panose="020B0604020202020204"/>
            </a:endParaRPr>
          </a:p>
          <a:p>
            <a:pPr marL="382905" lvl="4" indent="0" algn="l" rtl="0">
              <a:lnSpc>
                <a:spcPct val="110000"/>
              </a:lnSpc>
              <a:spcBef>
                <a:spcPts val="300"/>
              </a:spcBef>
              <a:spcAft>
                <a:spcPts val="0"/>
              </a:spcAft>
              <a:buClr>
                <a:schemeClr val="dk1"/>
              </a:buClr>
              <a:buSzPts val="1600"/>
              <a:buNone/>
            </a:pPr>
            <a:r>
              <a:rPr lang="en-US" sz="1600" strike="noStrike">
                <a:latin typeface="Arial" panose="020B0604020202020204"/>
                <a:ea typeface="Arial" panose="020B0604020202020204"/>
                <a:cs typeface="Arial" panose="020B0604020202020204"/>
                <a:sym typeface="Arial" panose="020B0604020202020204"/>
              </a:rPr>
              <a:t>    attached to the bottom plate</a:t>
            </a:r>
            <a:endParaRPr sz="1600" strike="noStrike">
              <a:latin typeface="Arial" panose="020B0604020202020204"/>
              <a:ea typeface="Arial" panose="020B0604020202020204"/>
              <a:cs typeface="Arial" panose="020B0604020202020204"/>
              <a:sym typeface="Arial" panose="020B0604020202020204"/>
            </a:endParaRPr>
          </a:p>
          <a:p>
            <a:pPr marL="382905" lvl="4" indent="0" algn="l" rtl="0">
              <a:lnSpc>
                <a:spcPct val="110000"/>
              </a:lnSpc>
              <a:spcBef>
                <a:spcPts val="300"/>
              </a:spcBef>
              <a:spcAft>
                <a:spcPts val="0"/>
              </a:spcAft>
              <a:buClr>
                <a:schemeClr val="dk1"/>
              </a:buClr>
              <a:buSzPts val="2000"/>
              <a:buNone/>
            </a:pPr>
            <a:endParaRPr sz="2000" strike="noStrike">
              <a:latin typeface="Arial" panose="020B0604020202020204"/>
              <a:ea typeface="Arial" panose="020B0604020202020204"/>
              <a:cs typeface="Arial" panose="020B0604020202020204"/>
              <a:sym typeface="Arial" panose="020B0604020202020204"/>
            </a:endParaRPr>
          </a:p>
          <a:p>
            <a:pPr marL="840105" lvl="5" indent="0" algn="l" rtl="0">
              <a:lnSpc>
                <a:spcPct val="110000"/>
              </a:lnSpc>
              <a:spcBef>
                <a:spcPts val="300"/>
              </a:spcBef>
              <a:spcAft>
                <a:spcPts val="0"/>
              </a:spcAft>
              <a:buClr>
                <a:schemeClr val="dk1"/>
              </a:buClr>
              <a:buSzPts val="1600"/>
              <a:buNone/>
            </a:pPr>
            <a:endParaRPr sz="1600" strike="noStrike">
              <a:latin typeface="Arial" panose="020B0604020202020204"/>
              <a:ea typeface="Arial" panose="020B0604020202020204"/>
              <a:cs typeface="Arial" panose="020B0604020202020204"/>
              <a:sym typeface="Arial" panose="020B0604020202020204"/>
            </a:endParaRPr>
          </a:p>
          <a:p>
            <a:pPr marL="1097280" lvl="5" indent="-155575" algn="l" rtl="0">
              <a:lnSpc>
                <a:spcPct val="100000"/>
              </a:lnSpc>
              <a:spcBef>
                <a:spcPts val="300"/>
              </a:spcBef>
              <a:spcAft>
                <a:spcPts val="0"/>
              </a:spcAft>
              <a:buClr>
                <a:schemeClr val="dk1"/>
              </a:buClr>
              <a:buSzPts val="1600"/>
              <a:buNone/>
            </a:pPr>
            <a:endParaRPr sz="160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6"/>
          <p:cNvSpPr txBox="1">
            <a:spLocks noGrp="1"/>
          </p:cNvSpPr>
          <p:nvPr>
            <p:ph type="title"/>
          </p:nvPr>
        </p:nvSpPr>
        <p:spPr>
          <a:xfrm>
            <a:off x="546100" y="147955"/>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Subsystem Selection -Control &amp; Navigation System </a:t>
            </a:r>
            <a:endParaRPr sz="3300"/>
          </a:p>
        </p:txBody>
      </p:sp>
      <p:sp>
        <p:nvSpPr>
          <p:cNvPr id="694" name="Google Shape;694;p66"/>
          <p:cNvSpPr txBox="1"/>
          <p:nvPr/>
        </p:nvSpPr>
        <p:spPr>
          <a:xfrm>
            <a:off x="457200" y="1236450"/>
            <a:ext cx="8318400" cy="330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rPr>
              <a:t>Specifications of Raspberry Pi High Quality Camera </a:t>
            </a:r>
            <a:endParaRPr sz="1800" b="1">
              <a:solidFill>
                <a:schemeClr val="dk1"/>
              </a:solidFill>
            </a:endParaRPr>
          </a:p>
          <a:p>
            <a:pPr marL="457200" lvl="0" indent="0" algn="l" rtl="0">
              <a:spcBef>
                <a:spcPts val="300"/>
              </a:spcBef>
              <a:spcAft>
                <a:spcPts val="0"/>
              </a:spcAft>
              <a:buNone/>
            </a:pPr>
            <a:r>
              <a:rPr lang="en-US" sz="1800" b="1">
                <a:solidFill>
                  <a:schemeClr val="dk1"/>
                </a:solidFill>
              </a:rPr>
              <a:t>4.Video Recording:</a:t>
            </a:r>
            <a:r>
              <a:rPr lang="en-US" sz="1800">
                <a:solidFill>
                  <a:schemeClr val="dk1"/>
                </a:solidFill>
              </a:rPr>
              <a:t> </a:t>
            </a:r>
            <a:endParaRPr sz="1800">
              <a:solidFill>
                <a:schemeClr val="dk1"/>
              </a:solidFill>
            </a:endParaRPr>
          </a:p>
          <a:p>
            <a:pPr marL="457200" lvl="0" indent="0" algn="l" rtl="0">
              <a:spcBef>
                <a:spcPts val="300"/>
              </a:spcBef>
              <a:spcAft>
                <a:spcPts val="0"/>
              </a:spcAft>
              <a:buNone/>
            </a:pPr>
            <a:r>
              <a:rPr lang="en-US" sz="1800">
                <a:solidFill>
                  <a:schemeClr val="dk1"/>
                </a:solidFill>
              </a:rPr>
              <a:t>-It supports video recording at resolutions up to 1080p at 30 frames per</a:t>
            </a:r>
            <a:endParaRPr sz="1800">
              <a:solidFill>
                <a:schemeClr val="dk1"/>
              </a:solidFill>
            </a:endParaRPr>
          </a:p>
          <a:p>
            <a:pPr marL="457200" lvl="0" indent="0" algn="l" rtl="0">
              <a:spcBef>
                <a:spcPts val="300"/>
              </a:spcBef>
              <a:spcAft>
                <a:spcPts val="0"/>
              </a:spcAft>
              <a:buNone/>
            </a:pPr>
            <a:r>
              <a:rPr lang="en-US" sz="1800">
                <a:solidFill>
                  <a:schemeClr val="dk1"/>
                </a:solidFill>
              </a:rPr>
              <a:t> second</a:t>
            </a:r>
            <a:endParaRPr sz="1800">
              <a:solidFill>
                <a:schemeClr val="dk1"/>
              </a:solidFill>
            </a:endParaRPr>
          </a:p>
          <a:p>
            <a:pPr marL="457200" lvl="0" indent="0" algn="l" rtl="0">
              <a:spcBef>
                <a:spcPts val="300"/>
              </a:spcBef>
              <a:spcAft>
                <a:spcPts val="0"/>
              </a:spcAft>
              <a:buNone/>
            </a:pPr>
            <a:r>
              <a:rPr lang="en-US" sz="1800">
                <a:solidFill>
                  <a:schemeClr val="dk1"/>
                </a:solidFill>
              </a:rPr>
              <a:t>-It also supports hardware-accelerated video encoding, which helps reduce</a:t>
            </a:r>
            <a:endParaRPr sz="1800">
              <a:solidFill>
                <a:schemeClr val="dk1"/>
              </a:solidFill>
            </a:endParaRPr>
          </a:p>
          <a:p>
            <a:pPr marL="457200" lvl="0" indent="0" algn="l" rtl="0">
              <a:spcBef>
                <a:spcPts val="300"/>
              </a:spcBef>
              <a:spcAft>
                <a:spcPts val="0"/>
              </a:spcAft>
              <a:buNone/>
            </a:pPr>
            <a:r>
              <a:rPr lang="en-US" sz="1800">
                <a:solidFill>
                  <a:schemeClr val="dk1"/>
                </a:solidFill>
              </a:rPr>
              <a:t> the load on the Raspberry Pi processor</a:t>
            </a:r>
            <a:endParaRPr sz="1800">
              <a:solidFill>
                <a:schemeClr val="dk1"/>
              </a:solidFill>
            </a:endParaRPr>
          </a:p>
          <a:p>
            <a:pPr marL="457200" lvl="0" indent="0" algn="l" rtl="0">
              <a:spcBef>
                <a:spcPts val="300"/>
              </a:spcBef>
              <a:spcAft>
                <a:spcPts val="0"/>
              </a:spcAft>
              <a:buNone/>
            </a:pPr>
            <a:r>
              <a:rPr lang="en-US" sz="1800" b="1">
                <a:solidFill>
                  <a:schemeClr val="dk1"/>
                </a:solidFill>
              </a:rPr>
              <a:t>5.Accessories:</a:t>
            </a:r>
            <a:r>
              <a:rPr lang="en-US" sz="1800">
                <a:solidFill>
                  <a:schemeClr val="dk1"/>
                </a:solidFill>
              </a:rPr>
              <a:t> </a:t>
            </a:r>
            <a:r>
              <a:rPr lang="en-US" sz="1600">
                <a:solidFill>
                  <a:schemeClr val="dk1"/>
                </a:solidFill>
              </a:rPr>
              <a:t>These accessories can enhance our photography capabilities</a:t>
            </a:r>
            <a:endParaRPr sz="1600">
              <a:solidFill>
                <a:schemeClr val="dk1"/>
              </a:solidFill>
            </a:endParaRPr>
          </a:p>
          <a:p>
            <a:pPr marL="914400" lvl="0" indent="0" algn="l" rtl="0">
              <a:spcBef>
                <a:spcPts val="300"/>
              </a:spcBef>
              <a:spcAft>
                <a:spcPts val="0"/>
              </a:spcAft>
              <a:buNone/>
            </a:pPr>
            <a:r>
              <a:rPr lang="en-US" sz="1800">
                <a:solidFill>
                  <a:schemeClr val="dk1"/>
                </a:solidFill>
              </a:rPr>
              <a:t>-C-mount lens</a:t>
            </a:r>
            <a:endParaRPr sz="1800">
              <a:solidFill>
                <a:schemeClr val="dk1"/>
              </a:solidFill>
            </a:endParaRPr>
          </a:p>
          <a:p>
            <a:pPr marL="914400" lvl="0" indent="0" algn="l" rtl="0">
              <a:spcBef>
                <a:spcPts val="300"/>
              </a:spcBef>
              <a:spcAft>
                <a:spcPts val="0"/>
              </a:spcAft>
              <a:buNone/>
            </a:pPr>
            <a:r>
              <a:rPr lang="en-US" sz="1800">
                <a:solidFill>
                  <a:schemeClr val="dk1"/>
                </a:solidFill>
              </a:rPr>
              <a:t>-lens adapter</a:t>
            </a:r>
            <a:endParaRPr sz="1800">
              <a:solidFill>
                <a:schemeClr val="dk1"/>
              </a:solidFill>
            </a:endParaRPr>
          </a:p>
          <a:p>
            <a:pPr marL="457200" lvl="0" indent="0" algn="l" rtl="0">
              <a:spcBef>
                <a:spcPts val="300"/>
              </a:spcBef>
              <a:spcAft>
                <a:spcPts val="300"/>
              </a:spcAft>
              <a:buNone/>
            </a:pPr>
            <a:endParaRPr sz="1800">
              <a:solidFill>
                <a:schemeClr val="dk1"/>
              </a:solidFill>
            </a:endParaRPr>
          </a:p>
        </p:txBody>
      </p:sp>
      <p:sp>
        <p:nvSpPr>
          <p:cNvPr id="695" name="Google Shape;695;p66"/>
          <p:cNvSpPr txBox="1"/>
          <p:nvPr/>
        </p:nvSpPr>
        <p:spPr>
          <a:xfrm>
            <a:off x="452450" y="803600"/>
            <a:ext cx="683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Camera Module: Raspberry Pi High Quality Camera</a:t>
            </a:r>
            <a:endParaRPr sz="18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7"/>
          <p:cNvSpPr txBox="1">
            <a:spLocks noGrp="1"/>
          </p:cNvSpPr>
          <p:nvPr>
            <p:ph type="title"/>
          </p:nvPr>
        </p:nvSpPr>
        <p:spPr>
          <a:xfrm>
            <a:off x="546100" y="170815"/>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Subsystem Selection -Control &amp; Navigation System </a:t>
            </a:r>
            <a:endParaRPr sz="3300"/>
          </a:p>
        </p:txBody>
      </p:sp>
      <p:sp>
        <p:nvSpPr>
          <p:cNvPr id="702" name="Google Shape;702;p67"/>
          <p:cNvSpPr txBox="1"/>
          <p:nvPr/>
        </p:nvSpPr>
        <p:spPr>
          <a:xfrm>
            <a:off x="457200" y="1236450"/>
            <a:ext cx="83184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rPr>
              <a:t>Specifications of Raspberry Pi High Quality Camera </a:t>
            </a:r>
            <a:endParaRPr sz="1800" b="1">
              <a:solidFill>
                <a:schemeClr val="dk1"/>
              </a:solidFill>
            </a:endParaRPr>
          </a:p>
          <a:p>
            <a:pPr marL="0" lvl="0" indent="0" algn="l" rtl="0">
              <a:spcBef>
                <a:spcPts val="300"/>
              </a:spcBef>
              <a:spcAft>
                <a:spcPts val="0"/>
              </a:spcAft>
              <a:buNone/>
            </a:pPr>
            <a:r>
              <a:rPr lang="en-US" sz="1800">
                <a:solidFill>
                  <a:schemeClr val="dk1"/>
                </a:solidFill>
              </a:rPr>
              <a:t>6.Connection:</a:t>
            </a:r>
            <a:endParaRPr sz="1800">
              <a:solidFill>
                <a:schemeClr val="dk1"/>
              </a:solidFill>
            </a:endParaRPr>
          </a:p>
          <a:p>
            <a:pPr marL="457200" lvl="0" indent="0" algn="l" rtl="0">
              <a:spcBef>
                <a:spcPts val="300"/>
              </a:spcBef>
              <a:spcAft>
                <a:spcPts val="0"/>
              </a:spcAft>
              <a:buNone/>
            </a:pPr>
            <a:r>
              <a:rPr lang="en-US" sz="1800">
                <a:solidFill>
                  <a:schemeClr val="dk1"/>
                </a:solidFill>
              </a:rPr>
              <a:t>-It is specifically designed for use with Raspberry Pi boards</a:t>
            </a:r>
            <a:endParaRPr sz="1800">
              <a:solidFill>
                <a:schemeClr val="dk1"/>
              </a:solidFill>
            </a:endParaRPr>
          </a:p>
          <a:p>
            <a:pPr marL="457200" lvl="0" indent="0" algn="l" rtl="0">
              <a:spcBef>
                <a:spcPts val="300"/>
              </a:spcBef>
              <a:spcAft>
                <a:spcPts val="0"/>
              </a:spcAft>
              <a:buNone/>
            </a:pPr>
            <a:r>
              <a:rPr lang="en-US" sz="1800">
                <a:solidFill>
                  <a:schemeClr val="dk1"/>
                </a:solidFill>
              </a:rPr>
              <a:t>-It connects to the Raspberry Pi via a ribbon cable and interfaces with</a:t>
            </a:r>
            <a:endParaRPr sz="1800">
              <a:solidFill>
                <a:schemeClr val="dk1"/>
              </a:solidFill>
            </a:endParaRPr>
          </a:p>
          <a:p>
            <a:pPr marL="457200" lvl="0" indent="0" algn="l" rtl="0">
              <a:spcBef>
                <a:spcPts val="300"/>
              </a:spcBef>
              <a:spcAft>
                <a:spcPts val="0"/>
              </a:spcAft>
              <a:buNone/>
            </a:pPr>
            <a:r>
              <a:rPr lang="en-US" sz="1800">
                <a:solidFill>
                  <a:schemeClr val="dk1"/>
                </a:solidFill>
              </a:rPr>
              <a:t> the camera interface (CSI) connector on the Raspberry Pi board</a:t>
            </a:r>
            <a:endParaRPr sz="1800">
              <a:solidFill>
                <a:schemeClr val="dk1"/>
              </a:solidFill>
            </a:endParaRPr>
          </a:p>
          <a:p>
            <a:pPr marL="0" lvl="0" indent="0" algn="l" rtl="0">
              <a:spcBef>
                <a:spcPts val="300"/>
              </a:spcBef>
              <a:spcAft>
                <a:spcPts val="0"/>
              </a:spcAft>
              <a:buNone/>
            </a:pPr>
            <a:r>
              <a:rPr lang="en-US" sz="1800">
                <a:solidFill>
                  <a:schemeClr val="dk1"/>
                </a:solidFill>
              </a:rPr>
              <a:t>7.Configuration: </a:t>
            </a:r>
            <a:r>
              <a:rPr lang="en-US" sz="1600">
                <a:solidFill>
                  <a:schemeClr val="dk1"/>
                </a:solidFill>
              </a:rPr>
              <a:t>We will need to enable the camera interface on the Raspberry Pi. Open the Raspberry Pi Configuration Tool by entering the command in the terminal</a:t>
            </a:r>
            <a:endParaRPr sz="1600">
              <a:solidFill>
                <a:schemeClr val="dk1"/>
              </a:solidFill>
            </a:endParaRPr>
          </a:p>
          <a:p>
            <a:pPr marL="0" lvl="0" indent="0" algn="l" rtl="0">
              <a:spcBef>
                <a:spcPts val="300"/>
              </a:spcBef>
              <a:spcAft>
                <a:spcPts val="0"/>
              </a:spcAft>
              <a:buNone/>
            </a:pPr>
            <a:endParaRPr sz="1600">
              <a:solidFill>
                <a:schemeClr val="dk1"/>
              </a:solidFill>
            </a:endParaRPr>
          </a:p>
          <a:p>
            <a:pPr marL="0" lvl="0" indent="0" algn="l" rtl="0">
              <a:spcBef>
                <a:spcPts val="300"/>
              </a:spcBef>
              <a:spcAft>
                <a:spcPts val="0"/>
              </a:spcAft>
              <a:buNone/>
            </a:pPr>
            <a:endParaRPr sz="1600">
              <a:solidFill>
                <a:schemeClr val="dk1"/>
              </a:solidFill>
            </a:endParaRPr>
          </a:p>
          <a:p>
            <a:pPr marL="0" lvl="0" indent="0" algn="l" rtl="0">
              <a:spcBef>
                <a:spcPts val="300"/>
              </a:spcBef>
              <a:spcAft>
                <a:spcPts val="300"/>
              </a:spcAft>
              <a:buNone/>
            </a:pPr>
            <a:r>
              <a:rPr lang="en-US" sz="1600">
                <a:solidFill>
                  <a:schemeClr val="dk1"/>
                </a:solidFill>
              </a:rPr>
              <a:t>In the configuration tool, navigate to “Interfacing Options” and select “Camera.” Choose “Yes” to enable the camera interface, then exit the configuration tool</a:t>
            </a:r>
            <a:endParaRPr sz="1600">
              <a:solidFill>
                <a:schemeClr val="dk1"/>
              </a:solidFill>
            </a:endParaRPr>
          </a:p>
        </p:txBody>
      </p:sp>
      <p:sp>
        <p:nvSpPr>
          <p:cNvPr id="703" name="Google Shape;703;p67"/>
          <p:cNvSpPr txBox="1"/>
          <p:nvPr/>
        </p:nvSpPr>
        <p:spPr>
          <a:xfrm>
            <a:off x="456895" y="774390"/>
            <a:ext cx="683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Camera Module: Raspberry Pi High Quality Camera</a:t>
            </a:r>
            <a:endParaRPr sz="1800" b="1"/>
          </a:p>
        </p:txBody>
      </p:sp>
      <p:pic>
        <p:nvPicPr>
          <p:cNvPr id="704" name="Google Shape;704;p67"/>
          <p:cNvPicPr preferRelativeResize="0"/>
          <p:nvPr/>
        </p:nvPicPr>
        <p:blipFill>
          <a:blip r:embed="rId3"/>
          <a:stretch>
            <a:fillRect/>
          </a:stretch>
        </p:blipFill>
        <p:spPr>
          <a:xfrm>
            <a:off x="1790400" y="3407925"/>
            <a:ext cx="5652001" cy="630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8"/>
          <p:cNvSpPr txBox="1">
            <a:spLocks noGrp="1"/>
          </p:cNvSpPr>
          <p:nvPr>
            <p:ph type="title"/>
          </p:nvPr>
        </p:nvSpPr>
        <p:spPr>
          <a:xfrm>
            <a:off x="546100" y="182245"/>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Subsystem Selection -Control &amp; Navigation System </a:t>
            </a:r>
            <a:endParaRPr sz="3300"/>
          </a:p>
        </p:txBody>
      </p:sp>
      <p:sp>
        <p:nvSpPr>
          <p:cNvPr id="711" name="Google Shape;711;p68"/>
          <p:cNvSpPr txBox="1"/>
          <p:nvPr/>
        </p:nvSpPr>
        <p:spPr>
          <a:xfrm>
            <a:off x="457200" y="1236450"/>
            <a:ext cx="8318400" cy="267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rPr>
              <a:t>Specifications of Raspberry Pi High Quality Camera </a:t>
            </a:r>
            <a:endParaRPr sz="1800" b="1">
              <a:solidFill>
                <a:schemeClr val="dk1"/>
              </a:solidFill>
            </a:endParaRPr>
          </a:p>
          <a:p>
            <a:pPr marL="0" lvl="0" indent="0" algn="l" rtl="0">
              <a:spcBef>
                <a:spcPts val="300"/>
              </a:spcBef>
              <a:spcAft>
                <a:spcPts val="0"/>
              </a:spcAft>
              <a:buNone/>
            </a:pPr>
            <a:r>
              <a:rPr lang="en-US" sz="1800" b="1">
                <a:solidFill>
                  <a:schemeClr val="dk1"/>
                </a:solidFill>
              </a:rPr>
              <a:t>8.Programmability:</a:t>
            </a:r>
            <a:endParaRPr sz="1800" b="1">
              <a:solidFill>
                <a:schemeClr val="dk1"/>
              </a:solidFill>
            </a:endParaRPr>
          </a:p>
          <a:p>
            <a:pPr marL="457200" lvl="0" indent="0" algn="l" rtl="0">
              <a:spcBef>
                <a:spcPts val="300"/>
              </a:spcBef>
              <a:spcAft>
                <a:spcPts val="0"/>
              </a:spcAft>
              <a:buNone/>
            </a:pPr>
            <a:r>
              <a:rPr lang="en-US" sz="1800">
                <a:solidFill>
                  <a:schemeClr val="dk1"/>
                </a:solidFill>
              </a:rPr>
              <a:t>-Various software libraries or commands can be used to access and control</a:t>
            </a:r>
            <a:endParaRPr sz="1800">
              <a:solidFill>
                <a:schemeClr val="dk1"/>
              </a:solidFill>
            </a:endParaRPr>
          </a:p>
          <a:p>
            <a:pPr marL="457200" lvl="0" indent="0" algn="l" rtl="0">
              <a:spcBef>
                <a:spcPts val="300"/>
              </a:spcBef>
              <a:spcAft>
                <a:spcPts val="0"/>
              </a:spcAft>
              <a:buNone/>
            </a:pPr>
            <a:r>
              <a:rPr lang="en-US" sz="1800">
                <a:solidFill>
                  <a:schemeClr val="dk1"/>
                </a:solidFill>
              </a:rPr>
              <a:t> the camera module</a:t>
            </a:r>
            <a:endParaRPr sz="1800">
              <a:solidFill>
                <a:schemeClr val="dk1"/>
              </a:solidFill>
            </a:endParaRPr>
          </a:p>
          <a:p>
            <a:pPr marL="457200" lvl="0" indent="0" algn="l" rtl="0">
              <a:spcBef>
                <a:spcPts val="300"/>
              </a:spcBef>
              <a:spcAft>
                <a:spcPts val="0"/>
              </a:spcAft>
              <a:buNone/>
            </a:pPr>
            <a:r>
              <a:rPr lang="en-US" sz="1800">
                <a:solidFill>
                  <a:schemeClr val="dk1"/>
                </a:solidFill>
              </a:rPr>
              <a:t>-The official Raspberry Pi software, such as the raspistill 18 and raspivid</a:t>
            </a:r>
            <a:endParaRPr sz="1800">
              <a:solidFill>
                <a:schemeClr val="dk1"/>
              </a:solidFill>
            </a:endParaRPr>
          </a:p>
          <a:p>
            <a:pPr marL="457200" lvl="0" indent="0" algn="l" rtl="0">
              <a:spcBef>
                <a:spcPts val="300"/>
              </a:spcBef>
              <a:spcAft>
                <a:spcPts val="0"/>
              </a:spcAft>
              <a:buNone/>
            </a:pPr>
            <a:r>
              <a:rPr lang="en-US" sz="1800">
                <a:solidFill>
                  <a:schemeClr val="dk1"/>
                </a:solidFill>
              </a:rPr>
              <a:t> commands, can be used to capture images and record videos</a:t>
            </a:r>
            <a:endParaRPr sz="1800">
              <a:solidFill>
                <a:schemeClr val="dk1"/>
              </a:solidFill>
            </a:endParaRPr>
          </a:p>
          <a:p>
            <a:pPr marL="457200" lvl="0" indent="0" algn="l" rtl="0">
              <a:spcBef>
                <a:spcPts val="300"/>
              </a:spcBef>
              <a:spcAft>
                <a:spcPts val="0"/>
              </a:spcAft>
              <a:buNone/>
            </a:pPr>
            <a:r>
              <a:rPr lang="en-US" sz="1800">
                <a:solidFill>
                  <a:schemeClr val="dk1"/>
                </a:solidFill>
              </a:rPr>
              <a:t>-We can use programming languages like Python and libraries such as</a:t>
            </a:r>
            <a:endParaRPr sz="1800">
              <a:solidFill>
                <a:schemeClr val="dk1"/>
              </a:solidFill>
            </a:endParaRPr>
          </a:p>
          <a:p>
            <a:pPr marL="457200" lvl="0" indent="0" algn="l" rtl="0">
              <a:spcBef>
                <a:spcPts val="300"/>
              </a:spcBef>
              <a:spcAft>
                <a:spcPts val="300"/>
              </a:spcAft>
              <a:buNone/>
            </a:pPr>
            <a:r>
              <a:rPr lang="en-US" sz="1800">
                <a:solidFill>
                  <a:schemeClr val="dk1"/>
                </a:solidFill>
              </a:rPr>
              <a:t> OpenCV to access and process the camera data</a:t>
            </a:r>
            <a:endParaRPr sz="1800">
              <a:solidFill>
                <a:schemeClr val="dk1"/>
              </a:solidFill>
            </a:endParaRPr>
          </a:p>
        </p:txBody>
      </p:sp>
      <p:sp>
        <p:nvSpPr>
          <p:cNvPr id="712" name="Google Shape;712;p68"/>
          <p:cNvSpPr txBox="1"/>
          <p:nvPr/>
        </p:nvSpPr>
        <p:spPr>
          <a:xfrm>
            <a:off x="452450" y="803600"/>
            <a:ext cx="683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Camera Module: Raspberry Pi High Quality Camera</a:t>
            </a:r>
            <a:endParaRPr sz="18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005" y="159385"/>
            <a:ext cx="8229600" cy="502920"/>
          </a:xfrm>
        </p:spPr>
        <p:txBody>
          <a:bodyPr/>
          <a:lstStyle/>
          <a:p>
            <a:r>
              <a:rPr lang="en-US">
                <a:sym typeface="+mn-ea"/>
              </a:rPr>
              <a:t>Subsystem Selection -Control &amp; Navigation System </a:t>
            </a:r>
            <a:br/>
            <a:endParaRPr lang="en-US"/>
          </a:p>
        </p:txBody>
      </p:sp>
      <p:sp>
        <p:nvSpPr>
          <p:cNvPr id="3" name="Text Placeholder 2"/>
          <p:cNvSpPr>
            <a:spLocks noGrp="1"/>
          </p:cNvSpPr>
          <p:nvPr>
            <p:ph type="body" idx="1"/>
          </p:nvPr>
        </p:nvSpPr>
        <p:spPr>
          <a:xfrm>
            <a:off x="208280" y="859790"/>
            <a:ext cx="8410575" cy="614045"/>
          </a:xfrm>
        </p:spPr>
        <p:txBody>
          <a:bodyPr/>
          <a:lstStyle/>
          <a:p>
            <a:r>
              <a:rPr lang="en-US" sz="2000"/>
              <a:t>Transmitter-Receiver:</a:t>
            </a:r>
          </a:p>
          <a:p>
            <a:r>
              <a:rPr lang="en-US" sz="2000"/>
              <a:t>Boscam 32Ch Wireless AV Transmitter </a:t>
            </a:r>
            <a:r>
              <a:rPr lang="en-US" sz="2000">
                <a:sym typeface="+mn-ea"/>
              </a:rPr>
              <a:t>TS832 </a:t>
            </a:r>
          </a:p>
        </p:txBody>
      </p:sp>
      <p:sp>
        <p:nvSpPr>
          <p:cNvPr id="5" name="Text Box 4"/>
          <p:cNvSpPr txBox="1"/>
          <p:nvPr/>
        </p:nvSpPr>
        <p:spPr>
          <a:xfrm>
            <a:off x="363220" y="1671955"/>
            <a:ext cx="8100060" cy="2861310"/>
          </a:xfrm>
          <a:prstGeom prst="rect">
            <a:avLst/>
          </a:prstGeom>
          <a:noFill/>
        </p:spPr>
        <p:txBody>
          <a:bodyPr wrap="square" rtlCol="0" anchor="t">
            <a:spAutoFit/>
          </a:bodyPr>
          <a:lstStyle/>
          <a:p>
            <a:pPr marL="285750" indent="-285750">
              <a:buFont typeface="Arial" panose="020B0604020202020204" pitchFamily="34" charset="0"/>
              <a:buChar char="•"/>
            </a:pPr>
            <a:r>
              <a:rPr lang="en-US" sz="1800"/>
              <a:t>Channels: The TS832 transmitter supports 32 selectable channels, allowing us to choose the desired frequency for transmission.</a:t>
            </a:r>
          </a:p>
          <a:p>
            <a:pPr marL="285750" indent="-285750">
              <a:buFont typeface="Arial" panose="020B0604020202020204" pitchFamily="34" charset="0"/>
              <a:buChar char="•"/>
            </a:pPr>
            <a:r>
              <a:rPr lang="en-US" sz="1800"/>
              <a:t>Transmission Power: Adjustable transmission power levels, typically ranging from 200mW to 600mW, providing flexibility</a:t>
            </a:r>
          </a:p>
          <a:p>
            <a:pPr marL="285750" indent="-285750">
              <a:buFont typeface="Arial" panose="020B0604020202020204" pitchFamily="34" charset="0"/>
              <a:buChar char="•"/>
            </a:pPr>
            <a:r>
              <a:rPr lang="en-US" sz="1800"/>
              <a:t>Input/Output: The transmitter accepts audio and video signals from a compatible source, typically through RCA or AV cables. It also features an SMA antenna connector for an external antenna.</a:t>
            </a:r>
          </a:p>
          <a:p>
            <a:pPr marL="285750" indent="-285750">
              <a:buFont typeface="Arial" panose="020B0604020202020204" pitchFamily="34" charset="0"/>
              <a:buChar char="•"/>
            </a:pPr>
            <a:r>
              <a:rPr lang="en-US" sz="1800"/>
              <a:t>Compatibility: The TS832 transmitter is commonly used with FPV cameras or other video sources to wirelessly transmit the video feed to a receiver.</a:t>
            </a:r>
          </a:p>
          <a:p>
            <a:pPr marL="285750" indent="-285750"/>
            <a:endParaRPr lang="en-US"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005" y="159385"/>
            <a:ext cx="8229600" cy="502920"/>
          </a:xfrm>
        </p:spPr>
        <p:txBody>
          <a:bodyPr/>
          <a:lstStyle/>
          <a:p>
            <a:r>
              <a:rPr lang="en-US">
                <a:sym typeface="+mn-ea"/>
              </a:rPr>
              <a:t>Subsystem Selection -Control &amp; Navigation System </a:t>
            </a:r>
            <a:br>
              <a:rPr lang="en-US">
                <a:sym typeface="+mn-ea"/>
              </a:rPr>
            </a:br>
            <a:endParaRPr lang="en-US"/>
          </a:p>
        </p:txBody>
      </p:sp>
      <p:sp>
        <p:nvSpPr>
          <p:cNvPr id="3" name="Text Placeholder 2"/>
          <p:cNvSpPr>
            <a:spLocks noGrp="1"/>
          </p:cNvSpPr>
          <p:nvPr>
            <p:ph type="body" idx="1"/>
          </p:nvPr>
        </p:nvSpPr>
        <p:spPr>
          <a:xfrm>
            <a:off x="457200" y="922655"/>
            <a:ext cx="8411210" cy="3657600"/>
          </a:xfrm>
        </p:spPr>
        <p:txBody>
          <a:bodyPr/>
          <a:lstStyle/>
          <a:p>
            <a:pPr marL="285750" indent="-285750"/>
            <a:r>
              <a:rPr lang="en-US">
                <a:sym typeface="+mn-ea"/>
              </a:rPr>
              <a:t>Boscam RC832 Receiver:</a:t>
            </a:r>
            <a:endParaRPr lang="en-US"/>
          </a:p>
          <a:p>
            <a:pPr marL="514350" indent="-285750">
              <a:buFont typeface="Arial" panose="020B0604020202020204" pitchFamily="34" charset="0"/>
              <a:buChar char="•"/>
            </a:pPr>
            <a:r>
              <a:rPr lang="en-US" b="0">
                <a:sym typeface="+mn-ea"/>
              </a:rPr>
              <a:t>Channels: The RC832 receiver is designed to receive the wireless audio and video signals transmitted by the TS832 transmitter. It supports 32 selectable channels, allowing you to match the frequency with the transmitter.</a:t>
            </a:r>
            <a:endParaRPr lang="en-US" b="0"/>
          </a:p>
          <a:p>
            <a:pPr marL="514350" indent="-285750">
              <a:buFont typeface="Arial" panose="020B0604020202020204" pitchFamily="34" charset="0"/>
              <a:buChar char="•"/>
            </a:pPr>
            <a:r>
              <a:rPr lang="en-US" b="0">
                <a:sym typeface="+mn-ea"/>
              </a:rPr>
              <a:t>Antenna: The receiver comes with an SMA antenna connector for attaching an external antenna to improve reception.</a:t>
            </a:r>
            <a:endParaRPr lang="en-US" b="0"/>
          </a:p>
          <a:p>
            <a:pPr marL="514350" indent="-285750">
              <a:buFont typeface="Arial" panose="020B0604020202020204" pitchFamily="34" charset="0"/>
              <a:buChar char="•"/>
            </a:pPr>
            <a:r>
              <a:rPr lang="en-US" b="0">
                <a:sym typeface="+mn-ea"/>
              </a:rPr>
              <a:t>Output: The RC832 receiver provides audio and video output through RCA or AV cables, allowing you to connect it to a display or recording device.</a:t>
            </a:r>
            <a:endParaRPr lang="en-US" b="0"/>
          </a:p>
          <a:p>
            <a:endParaRPr lang="en-US" b="0"/>
          </a:p>
        </p:txBody>
      </p:sp>
      <p:sp>
        <p:nvSpPr>
          <p:cNvPr id="5" name="Text Box 4"/>
          <p:cNvSpPr txBox="1"/>
          <p:nvPr/>
        </p:nvSpPr>
        <p:spPr>
          <a:xfrm>
            <a:off x="457200" y="3431540"/>
            <a:ext cx="8011160" cy="645160"/>
          </a:xfrm>
          <a:prstGeom prst="rect">
            <a:avLst/>
          </a:prstGeom>
          <a:noFill/>
        </p:spPr>
        <p:txBody>
          <a:bodyPr wrap="square" rtlCol="0" anchor="t">
            <a:spAutoFit/>
          </a:bodyPr>
          <a:lstStyle/>
          <a:p>
            <a:pPr marL="514350" indent="-285750" algn="l">
              <a:buSzPts val="1400"/>
              <a:buFont typeface="Arial" panose="020B0604020202020204" pitchFamily="34" charset="0"/>
              <a:buChar char="•"/>
            </a:pPr>
            <a:r>
              <a:rPr lang="en-US" sz="1800">
                <a:solidFill>
                  <a:schemeClr val="dk1"/>
                </a:solidFill>
              </a:rPr>
              <a:t>Connection: Connect Receiver Antenna to the mobile device using USB cable.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230" y="170180"/>
            <a:ext cx="8229600" cy="502920"/>
          </a:xfrm>
        </p:spPr>
        <p:txBody>
          <a:bodyPr/>
          <a:lstStyle/>
          <a:p>
            <a:r>
              <a:rPr lang="en-US">
                <a:sym typeface="+mn-ea"/>
              </a:rPr>
              <a:t>Subsystem Selection -Control &amp; Navigation System </a:t>
            </a:r>
            <a:br>
              <a:rPr lang="en-US">
                <a:sym typeface="+mn-ea"/>
              </a:rPr>
            </a:br>
            <a:endParaRPr lang="en-US"/>
          </a:p>
        </p:txBody>
      </p:sp>
      <p:sp>
        <p:nvSpPr>
          <p:cNvPr id="3" name="Text Placeholder 2"/>
          <p:cNvSpPr>
            <a:spLocks noGrp="1"/>
          </p:cNvSpPr>
          <p:nvPr>
            <p:ph type="body" idx="1"/>
          </p:nvPr>
        </p:nvSpPr>
        <p:spPr>
          <a:xfrm>
            <a:off x="287655" y="843280"/>
            <a:ext cx="5617210" cy="3657600"/>
          </a:xfrm>
        </p:spPr>
        <p:txBody>
          <a:bodyPr/>
          <a:lstStyle/>
          <a:p>
            <a:r>
              <a:rPr lang="en-US"/>
              <a:t>Flight Controller: Pixhawk</a:t>
            </a:r>
          </a:p>
        </p:txBody>
      </p:sp>
      <p:sp>
        <p:nvSpPr>
          <p:cNvPr id="5" name="Text Box 4"/>
          <p:cNvSpPr txBox="1"/>
          <p:nvPr/>
        </p:nvSpPr>
        <p:spPr>
          <a:xfrm>
            <a:off x="401320" y="1148715"/>
            <a:ext cx="8341360" cy="737235"/>
          </a:xfrm>
          <a:prstGeom prst="rect">
            <a:avLst/>
          </a:prstGeom>
          <a:noFill/>
        </p:spPr>
        <p:txBody>
          <a:bodyPr wrap="square" rtlCol="0" anchor="t">
            <a:spAutoFit/>
          </a:bodyPr>
          <a:lstStyle/>
          <a:p>
            <a:r>
              <a:rPr lang="en-US"/>
              <a:t>Pixhawk supports integration with a variety of sensors to gather data about the aircraft’s environment and its own state. Some commonly used sensors that can be connected to a Pixhawk system:</a:t>
            </a:r>
          </a:p>
          <a:p>
            <a:endParaRPr lang="en-US"/>
          </a:p>
        </p:txBody>
      </p:sp>
      <p:sp>
        <p:nvSpPr>
          <p:cNvPr id="7" name="Text Box 6"/>
          <p:cNvSpPr txBox="1"/>
          <p:nvPr/>
        </p:nvSpPr>
        <p:spPr>
          <a:xfrm>
            <a:off x="401320" y="1739265"/>
            <a:ext cx="8341360" cy="2675255"/>
          </a:xfrm>
          <a:prstGeom prst="rect">
            <a:avLst/>
          </a:prstGeom>
          <a:noFill/>
        </p:spPr>
        <p:txBody>
          <a:bodyPr wrap="square" rtlCol="0" anchor="t">
            <a:spAutoFit/>
          </a:bodyPr>
          <a:lstStyle/>
          <a:p>
            <a:pPr marL="285750" indent="-285750">
              <a:lnSpc>
                <a:spcPct val="120000"/>
              </a:lnSpc>
              <a:buFont typeface="Arial" panose="020B0604020202020204" pitchFamily="34" charset="0"/>
              <a:buChar char="•"/>
            </a:pPr>
            <a:r>
              <a:rPr lang="en-US"/>
              <a:t>Inertial Measurement Unit (IMU): The IMU consists of accelerometers, gyroscopes, and magnetometers. Provides information about the UAV’s attitude, acceleration, and orientation.</a:t>
            </a:r>
          </a:p>
          <a:p>
            <a:pPr marL="285750" indent="-285750">
              <a:lnSpc>
                <a:spcPct val="120000"/>
              </a:lnSpc>
              <a:buFont typeface="Arial" panose="020B0604020202020204" pitchFamily="34" charset="0"/>
              <a:buChar char="•"/>
            </a:pPr>
            <a:r>
              <a:rPr lang="en-US"/>
              <a:t>Global Positioning System: GPS receivers provide accurate positioning and navigation data. They are crucial for autonomous flight, waypoint navigation, and precise positioning.</a:t>
            </a:r>
          </a:p>
          <a:p>
            <a:pPr marL="285750" indent="-285750">
              <a:lnSpc>
                <a:spcPct val="120000"/>
              </a:lnSpc>
              <a:buFont typeface="Arial" panose="020B0604020202020204" pitchFamily="34" charset="0"/>
              <a:buChar char="•"/>
            </a:pPr>
            <a:r>
              <a:rPr lang="en-US"/>
              <a:t>Barometer: Barometric pressure sensors measure atmospheric pressure changes to estimate the UAV’s altitude.</a:t>
            </a:r>
          </a:p>
          <a:p>
            <a:pPr marL="285750" indent="-285750">
              <a:lnSpc>
                <a:spcPct val="120000"/>
              </a:lnSpc>
              <a:buFont typeface="Arial" panose="020B0604020202020204" pitchFamily="34" charset="0"/>
              <a:buChar char="•"/>
            </a:pPr>
            <a:r>
              <a:rPr lang="en-US"/>
              <a:t>Compass: Compass sensors detect the Earth’s magnetic field and help determine the UAV’s heading. They are essential for accurate orientation and navigation.</a:t>
            </a:r>
          </a:p>
          <a:p>
            <a:pPr marL="285750" indent="-285750">
              <a:lnSpc>
                <a:spcPct val="120000"/>
              </a:lnSpc>
              <a:buFont typeface="Arial" panose="020B0604020202020204" pitchFamily="34" charset="0"/>
              <a:buChar char="•"/>
            </a:pPr>
            <a:r>
              <a:rPr lang="en-US"/>
              <a:t>Proximity Sensors: Proximity sensors, such as ultrasonic or LiDAR sensors, detect nearby obstacles and enable obstacle avoidance capabilities.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45" y="125730"/>
            <a:ext cx="8229600" cy="502920"/>
          </a:xfrm>
        </p:spPr>
        <p:txBody>
          <a:bodyPr/>
          <a:lstStyle/>
          <a:p>
            <a:r>
              <a:rPr lang="en-US">
                <a:sym typeface="+mn-ea"/>
              </a:rPr>
              <a:t>Subsystem Selection -Control &amp; Navigation System </a:t>
            </a:r>
            <a:br>
              <a:rPr lang="en-US">
                <a:sym typeface="+mn-ea"/>
              </a:rPr>
            </a:br>
            <a:br>
              <a:rPr lang="en-US"/>
            </a:br>
            <a:endParaRPr lang="en-US" b="0"/>
          </a:p>
        </p:txBody>
      </p:sp>
      <p:sp>
        <p:nvSpPr>
          <p:cNvPr id="3" name="Text Placeholder 2"/>
          <p:cNvSpPr>
            <a:spLocks noGrp="1"/>
          </p:cNvSpPr>
          <p:nvPr>
            <p:ph type="body" idx="1"/>
          </p:nvPr>
        </p:nvSpPr>
        <p:spPr>
          <a:xfrm>
            <a:off x="220345" y="809625"/>
            <a:ext cx="4608830" cy="501015"/>
          </a:xfrm>
        </p:spPr>
        <p:txBody>
          <a:bodyPr/>
          <a:lstStyle/>
          <a:p>
            <a:r>
              <a:rPr lang="en-US">
                <a:sym typeface="+mn-ea"/>
              </a:rPr>
              <a:t>Flight Controller: Pixhawk</a:t>
            </a:r>
            <a:endParaRPr lang="en-US"/>
          </a:p>
          <a:p>
            <a:endParaRPr lang="en-US" b="0"/>
          </a:p>
        </p:txBody>
      </p:sp>
      <p:sp>
        <p:nvSpPr>
          <p:cNvPr id="4" name="Text Placeholder 3"/>
          <p:cNvSpPr>
            <a:spLocks noGrp="1"/>
          </p:cNvSpPr>
          <p:nvPr>
            <p:ph type="body" idx="2"/>
          </p:nvPr>
        </p:nvSpPr>
        <p:spPr>
          <a:xfrm>
            <a:off x="290195" y="1240155"/>
            <a:ext cx="8268970" cy="3657600"/>
          </a:xfrm>
        </p:spPr>
        <p:txBody>
          <a:bodyPr/>
          <a:lstStyle/>
          <a:p>
            <a:pPr marL="514350" indent="-285750">
              <a:lnSpc>
                <a:spcPct val="120000"/>
              </a:lnSpc>
              <a:buFont typeface="Arial" panose="020B0604020202020204" pitchFamily="34" charset="0"/>
              <a:buChar char="•"/>
            </a:pPr>
            <a:r>
              <a:rPr lang="en-US" sz="1600" b="0"/>
              <a:t>Airspeed Sensor: Airspeed sensors measure the relative airspeed of the UAV, providing crucial data for stabilizing flight, controlling airspeed</a:t>
            </a:r>
          </a:p>
          <a:p>
            <a:pPr marL="514350" indent="-285750">
              <a:lnSpc>
                <a:spcPct val="120000"/>
              </a:lnSpc>
              <a:buFont typeface="Arial" panose="020B0604020202020204" pitchFamily="34" charset="0"/>
              <a:buChar char="•"/>
            </a:pPr>
            <a:r>
              <a:rPr lang="en-US" sz="1600" b="0"/>
              <a:t>Voltage and Current Sensors: Monitor the battery voltage and consumption of the UAV, allowing for real-time battery status monitoring, estimation of remaining flight time, and voltage-based failsafe features.</a:t>
            </a:r>
          </a:p>
          <a:p>
            <a:pPr marL="514350" indent="-285750">
              <a:lnSpc>
                <a:spcPct val="120000"/>
              </a:lnSpc>
              <a:buFont typeface="Arial" panose="020B0604020202020204" pitchFamily="34" charset="0"/>
              <a:buChar char="•"/>
            </a:pPr>
            <a:r>
              <a:rPr lang="en-US" sz="1600" b="0"/>
              <a:t>Optical Flow Sensors: Optical flow sensors track the ground movement beneath the UAV, enabling precise position hold, altitude control, and stabilization in environments with limited GPS availability</a:t>
            </a:r>
          </a:p>
          <a:p>
            <a:pPr marL="514350" indent="-285750">
              <a:lnSpc>
                <a:spcPct val="120000"/>
              </a:lnSpc>
              <a:buFont typeface="Arial" panose="020B0604020202020204" pitchFamily="34" charset="0"/>
              <a:buChar char="•"/>
            </a:pPr>
            <a:r>
              <a:rPr lang="en-US" sz="1600" b="0"/>
              <a:t>Telemetry Radio: While not a sensor itself, a telemetry radio module is used to establish a wireless communication link between the Pixhawk and a ground control station, enabling real-time data transmission and remote control of the UAV.</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45" y="181610"/>
            <a:ext cx="8229600" cy="502920"/>
          </a:xfrm>
        </p:spPr>
        <p:txBody>
          <a:bodyPr/>
          <a:lstStyle/>
          <a:p>
            <a:r>
              <a:rPr lang="en-US">
                <a:sym typeface="+mn-ea"/>
              </a:rPr>
              <a:t>Subsystem Selection -Control &amp; Navigation System </a:t>
            </a:r>
            <a:br>
              <a:rPr lang="en-US">
                <a:sym typeface="+mn-ea"/>
              </a:rPr>
            </a:br>
            <a:br>
              <a:rPr lang="en-US">
                <a:sym typeface="+mn-ea"/>
              </a:rPr>
            </a:br>
            <a:br>
              <a:rPr lang="en-US" b="0"/>
            </a:br>
            <a:endParaRPr lang="en-US"/>
          </a:p>
        </p:txBody>
      </p:sp>
      <p:sp>
        <p:nvSpPr>
          <p:cNvPr id="3" name="Text Placeholder 2"/>
          <p:cNvSpPr>
            <a:spLocks noGrp="1"/>
          </p:cNvSpPr>
          <p:nvPr>
            <p:ph type="body" idx="1"/>
          </p:nvPr>
        </p:nvSpPr>
        <p:spPr>
          <a:xfrm>
            <a:off x="264795" y="821055"/>
            <a:ext cx="2618740" cy="455930"/>
          </a:xfrm>
        </p:spPr>
        <p:txBody>
          <a:bodyPr/>
          <a:lstStyle/>
          <a:p>
            <a:r>
              <a:rPr lang="en-US" sz="2000"/>
              <a:t>Raspberry Pi</a:t>
            </a:r>
          </a:p>
        </p:txBody>
      </p:sp>
      <p:sp>
        <p:nvSpPr>
          <p:cNvPr id="4" name="Text Placeholder 3"/>
          <p:cNvSpPr>
            <a:spLocks noGrp="1"/>
          </p:cNvSpPr>
          <p:nvPr>
            <p:ph type="body" idx="2"/>
          </p:nvPr>
        </p:nvSpPr>
        <p:spPr>
          <a:xfrm>
            <a:off x="264795" y="1174750"/>
            <a:ext cx="8453120" cy="2967355"/>
          </a:xfrm>
        </p:spPr>
        <p:txBody>
          <a:bodyPr/>
          <a:lstStyle/>
          <a:p>
            <a:r>
              <a:rPr lang="en-US" b="0"/>
              <a:t>The Raspberry Pi 4 Model has various ports that allow for versatile connectivity. Main ports and connections available on the Raspberry Pi 4 are:</a:t>
            </a:r>
          </a:p>
          <a:p>
            <a:pPr lvl="1"/>
            <a:r>
              <a:rPr lang="en-US" b="0"/>
              <a:t>1. HDMI Ports: Two micro-HDMI ports (HDMI 2.0) that support up to 4K resolution. </a:t>
            </a:r>
          </a:p>
          <a:p>
            <a:pPr lvl="1"/>
            <a:r>
              <a:rPr lang="en-US" b="0"/>
              <a:t>2. USB Ports: There are two USB 2.0 ports and two USB 3.0 ports on the Raspberry Pi 4</a:t>
            </a:r>
          </a:p>
          <a:p>
            <a:pPr lvl="1"/>
            <a:r>
              <a:rPr lang="en-US" b="0"/>
              <a:t>3. Ethernet Port: The Raspberry Pi 4 has a Gigabit Ethernet port, allowing for fast and reliable wired network connectivity.</a:t>
            </a:r>
          </a:p>
          <a:p>
            <a:pPr lvl="1"/>
            <a:r>
              <a:rPr lang="en-US" b="0"/>
              <a:t>4. USB-C Power Port: USB-C power connector for power supply</a:t>
            </a:r>
          </a:p>
          <a:p>
            <a:pPr lvl="1"/>
            <a:r>
              <a:rPr lang="en-US" b="0"/>
              <a:t>5. GPIO Pins: The Raspberry Pi 4 features a 40-pin GPIO header, which provides access to a wide range of programmable I/O pins.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45" y="181610"/>
            <a:ext cx="8229600" cy="502920"/>
          </a:xfrm>
        </p:spPr>
        <p:txBody>
          <a:bodyPr/>
          <a:lstStyle/>
          <a:p>
            <a:r>
              <a:rPr lang="en-US">
                <a:sym typeface="+mn-ea"/>
              </a:rPr>
              <a:t>Subsystem Selection -Control &amp; Navigation System </a:t>
            </a:r>
            <a:br>
              <a:rPr lang="en-US">
                <a:sym typeface="+mn-ea"/>
              </a:rPr>
            </a:br>
            <a:br>
              <a:rPr lang="en-US">
                <a:sym typeface="+mn-ea"/>
              </a:rPr>
            </a:br>
            <a:br>
              <a:rPr lang="en-US" b="0"/>
            </a:br>
            <a:endParaRPr lang="en-US"/>
          </a:p>
        </p:txBody>
      </p:sp>
      <p:sp>
        <p:nvSpPr>
          <p:cNvPr id="3" name="Text Placeholder 2"/>
          <p:cNvSpPr>
            <a:spLocks noGrp="1"/>
          </p:cNvSpPr>
          <p:nvPr>
            <p:ph type="body" idx="1"/>
          </p:nvPr>
        </p:nvSpPr>
        <p:spPr>
          <a:xfrm>
            <a:off x="264795" y="821055"/>
            <a:ext cx="2618740" cy="455930"/>
          </a:xfrm>
        </p:spPr>
        <p:txBody>
          <a:bodyPr/>
          <a:lstStyle/>
          <a:p>
            <a:r>
              <a:rPr lang="en-US" sz="2000"/>
              <a:t>Raspberry Pi</a:t>
            </a:r>
          </a:p>
        </p:txBody>
      </p:sp>
      <p:sp>
        <p:nvSpPr>
          <p:cNvPr id="4" name="Text Placeholder 3"/>
          <p:cNvSpPr>
            <a:spLocks noGrp="1"/>
          </p:cNvSpPr>
          <p:nvPr>
            <p:ph type="body" idx="2"/>
          </p:nvPr>
        </p:nvSpPr>
        <p:spPr>
          <a:xfrm>
            <a:off x="264795" y="1174750"/>
            <a:ext cx="8453120" cy="2967355"/>
          </a:xfrm>
        </p:spPr>
        <p:txBody>
          <a:bodyPr/>
          <a:lstStyle/>
          <a:p>
            <a:pPr marL="571500" indent="-342900">
              <a:lnSpc>
                <a:spcPct val="110000"/>
              </a:lnSpc>
              <a:buFont typeface="Arial" panose="020B0604020202020204" pitchFamily="34" charset="0"/>
              <a:buChar char="•"/>
            </a:pPr>
            <a:r>
              <a:rPr lang="en-US" b="0"/>
              <a:t>MicroSD Card Slot: microSD card for operating system and storage.</a:t>
            </a:r>
          </a:p>
          <a:p>
            <a:pPr marL="571500" indent="-342900">
              <a:lnSpc>
                <a:spcPct val="110000"/>
              </a:lnSpc>
              <a:buFont typeface="Arial" panose="020B0604020202020204" pitchFamily="34" charset="0"/>
              <a:buChar char="•"/>
            </a:pPr>
            <a:r>
              <a:rPr lang="en-US" b="0"/>
              <a:t>Camera and Display Interfaces: The Raspberry Pi 4 has a MIPI CSI camera interface for connecting a Raspberry Pi camera module and a MIPI DSI display interface </a:t>
            </a:r>
          </a:p>
          <a:p>
            <a:pPr marL="571500" indent="-342900">
              <a:lnSpc>
                <a:spcPct val="110000"/>
              </a:lnSpc>
              <a:buFont typeface="Arial" panose="020B0604020202020204" pitchFamily="34" charset="0"/>
              <a:buChar char="•"/>
            </a:pPr>
            <a:r>
              <a:rPr lang="en-US" b="0"/>
              <a:t>Audio/Video Jack: The Raspberry Pi 4 has a 3.5mm audio/video jack that supports stereo audio output and composite video output. </a:t>
            </a:r>
          </a:p>
          <a:p>
            <a:pPr marL="571500" indent="-342900">
              <a:lnSpc>
                <a:spcPct val="110000"/>
              </a:lnSpc>
              <a:buFont typeface="Arial" panose="020B0604020202020204" pitchFamily="34" charset="0"/>
              <a:buChar char="•"/>
            </a:pPr>
            <a:r>
              <a:rPr lang="en-US" b="0"/>
              <a:t>Wireless Connectivity: The Raspberry Pi 4 has built-in wireless connectivity options. It supports dual-band 2.4GHz and 5GHz Wi-Fi (802.11b/g/n/ac) and Bluetooth 5.0.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45" y="181610"/>
            <a:ext cx="8229600" cy="502920"/>
          </a:xfrm>
        </p:spPr>
        <p:txBody>
          <a:bodyPr/>
          <a:lstStyle/>
          <a:p>
            <a:r>
              <a:rPr lang="en-US">
                <a:sym typeface="+mn-ea"/>
              </a:rPr>
              <a:t>Subsystem Selection -Control &amp; Navigation System </a:t>
            </a:r>
            <a:br>
              <a:rPr lang="en-US">
                <a:sym typeface="+mn-ea"/>
              </a:rPr>
            </a:br>
            <a:br>
              <a:rPr lang="en-US">
                <a:sym typeface="+mn-ea"/>
              </a:rPr>
            </a:br>
            <a:br>
              <a:rPr lang="en-US" b="0"/>
            </a:br>
            <a:endParaRPr lang="en-US"/>
          </a:p>
        </p:txBody>
      </p:sp>
      <p:pic>
        <p:nvPicPr>
          <p:cNvPr id="7" name="Picture 6"/>
          <p:cNvPicPr>
            <a:picLocks noChangeAspect="1"/>
          </p:cNvPicPr>
          <p:nvPr/>
        </p:nvPicPr>
        <p:blipFill>
          <a:blip r:embed="rId2"/>
          <a:stretch>
            <a:fillRect/>
          </a:stretch>
        </p:blipFill>
        <p:spPr>
          <a:xfrm>
            <a:off x="1701800" y="786130"/>
            <a:ext cx="4966970" cy="3886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7"/>
          <p:cNvSpPr txBox="1">
            <a:spLocks noGrp="1"/>
          </p:cNvSpPr>
          <p:nvPr>
            <p:ph type="title"/>
          </p:nvPr>
        </p:nvSpPr>
        <p:spPr>
          <a:xfrm>
            <a:off x="609600" y="209550"/>
            <a:ext cx="2271713" cy="36512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p:txBody>
      </p:sp>
      <p:sp>
        <p:nvSpPr>
          <p:cNvPr id="454" name="Google Shape;454;p37"/>
          <p:cNvSpPr txBox="1">
            <a:spLocks noGrp="1"/>
          </p:cNvSpPr>
          <p:nvPr>
            <p:ph type="body" idx="1"/>
          </p:nvPr>
        </p:nvSpPr>
        <p:spPr>
          <a:xfrm>
            <a:off x="457200" y="911224"/>
            <a:ext cx="8229600" cy="3657600"/>
          </a:xfrm>
          <a:prstGeom prst="rect">
            <a:avLst/>
          </a:prstGeom>
          <a:noFill/>
          <a:ln>
            <a:noFill/>
          </a:ln>
        </p:spPr>
        <p:txBody>
          <a:bodyPr spcFirstLastPara="1" wrap="square" lIns="0" tIns="0" rIns="0" bIns="0" anchor="t" anchorCtr="0">
            <a:noAutofit/>
          </a:bodyPr>
          <a:lstStyle/>
          <a:p>
            <a:pPr marL="257175" lvl="0" indent="0" algn="l" rtl="0">
              <a:spcBef>
                <a:spcPts val="0"/>
              </a:spcBef>
              <a:spcAft>
                <a:spcPts val="0"/>
              </a:spcAft>
              <a:buClr>
                <a:schemeClr val="dk1"/>
              </a:buClr>
              <a:buSzPts val="1800"/>
              <a:buFont typeface="Arial" panose="020B0604020202020204"/>
              <a:buNone/>
            </a:pPr>
            <a:r>
              <a:rPr lang="en-US">
                <a:latin typeface="Arial" panose="020B0604020202020204"/>
                <a:ea typeface="Arial" panose="020B0604020202020204"/>
                <a:cs typeface="Arial" panose="020B0604020202020204"/>
                <a:sym typeface="Arial" panose="020B0604020202020204"/>
              </a:rPr>
              <a:t>1. Preliminary weight estimation:</a:t>
            </a:r>
            <a:endParaRPr>
              <a:latin typeface="Arial" panose="020B0604020202020204"/>
              <a:ea typeface="Arial" panose="020B0604020202020204"/>
              <a:cs typeface="Arial" panose="020B0604020202020204"/>
              <a:sym typeface="Arial" panose="020B0604020202020204"/>
            </a:endParaRPr>
          </a:p>
          <a:p>
            <a:pPr marL="257175" lvl="0" indent="0" algn="l" rtl="0">
              <a:spcBef>
                <a:spcPts val="300"/>
              </a:spcBef>
              <a:spcAft>
                <a:spcPts val="0"/>
              </a:spcAft>
              <a:buClr>
                <a:schemeClr val="dk1"/>
              </a:buClr>
              <a:buSzPts val="1800"/>
              <a:buFont typeface="Arial" panose="020B0604020202020204"/>
              <a:buNone/>
            </a:pPr>
            <a:endParaRPr>
              <a:latin typeface="Arial" panose="020B0604020202020204"/>
              <a:ea typeface="Arial" panose="020B0604020202020204"/>
              <a:cs typeface="Arial" panose="020B0604020202020204"/>
              <a:sym typeface="Arial" panose="020B0604020202020204"/>
            </a:endParaRPr>
          </a:p>
        </p:txBody>
      </p:sp>
      <p:sp>
        <p:nvSpPr>
          <p:cNvPr id="455" name="Google Shape;455;p37"/>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strike="noStrike" cap="none">
                <a:solidFill>
                  <a:schemeClr val="dk1"/>
                </a:solidFill>
                <a:latin typeface="Arial" panose="020B0604020202020204"/>
                <a:ea typeface="Arial" panose="020B0604020202020204"/>
                <a:cs typeface="Arial" panose="020B0604020202020204"/>
                <a:sym typeface="Arial" panose="020B0604020202020204"/>
              </a:rPr>
              <a:t>4</a:t>
            </a:fld>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456" name="Google Shape;456;p37"/>
          <p:cNvGraphicFramePr/>
          <p:nvPr/>
        </p:nvGraphicFramePr>
        <p:xfrm>
          <a:off x="1371600" y="1619250"/>
          <a:ext cx="6399550" cy="1905000"/>
        </p:xfrm>
        <a:graphic>
          <a:graphicData uri="http://schemas.openxmlformats.org/drawingml/2006/table">
            <a:tbl>
              <a:tblPr lastRow="1">
                <a:noFill/>
                <a:tableStyleId>{540F7036-D4A1-436E-9DD3-966CC37A3069}</a:tableStyleId>
              </a:tblPr>
              <a:tblGrid>
                <a:gridCol w="3199775">
                  <a:extLst>
                    <a:ext uri="{9D8B030D-6E8A-4147-A177-3AD203B41FA5}">
                      <a16:colId xmlns:a16="http://schemas.microsoft.com/office/drawing/2014/main" val="20000"/>
                    </a:ext>
                  </a:extLst>
                </a:gridCol>
                <a:gridCol w="3199775">
                  <a:extLst>
                    <a:ext uri="{9D8B030D-6E8A-4147-A177-3AD203B41FA5}">
                      <a16:colId xmlns:a16="http://schemas.microsoft.com/office/drawing/2014/main" val="20001"/>
                    </a:ext>
                  </a:extLst>
                </a:gridCol>
              </a:tblGrid>
              <a:tr h="3810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Frame  </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250gm</a:t>
                      </a:r>
                      <a:endParaRPr sz="1350" u="none" strike="noStrike" cap="none"/>
                    </a:p>
                  </a:txBody>
                  <a:tcPr marL="91450" marR="91450" marT="45725" marB="45725"/>
                </a:tc>
                <a:extLst>
                  <a:ext uri="{0D108BD9-81ED-4DB2-BD59-A6C34878D82A}">
                    <a16:rowId xmlns:a16="http://schemas.microsoft.com/office/drawing/2014/main" val="10000"/>
                  </a:ext>
                </a:extLst>
              </a:tr>
              <a:tr h="3810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Electronic components</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600gm</a:t>
                      </a:r>
                      <a:endParaRPr sz="1350" u="none" strike="noStrike" cap="none"/>
                    </a:p>
                  </a:txBody>
                  <a:tcPr marL="91450" marR="91450" marT="45725" marB="45725"/>
                </a:tc>
                <a:extLst>
                  <a:ext uri="{0D108BD9-81ED-4DB2-BD59-A6C34878D82A}">
                    <a16:rowId xmlns:a16="http://schemas.microsoft.com/office/drawing/2014/main" val="10001"/>
                  </a:ext>
                </a:extLst>
              </a:tr>
              <a:tr h="3810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Battery </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500gm</a:t>
                      </a:r>
                      <a:endParaRPr sz="1350" u="none" strike="noStrike" cap="none"/>
                    </a:p>
                  </a:txBody>
                  <a:tcPr marL="91450" marR="91450" marT="45725" marB="45725"/>
                </a:tc>
                <a:extLst>
                  <a:ext uri="{0D108BD9-81ED-4DB2-BD59-A6C34878D82A}">
                    <a16:rowId xmlns:a16="http://schemas.microsoft.com/office/drawing/2014/main" val="10002"/>
                  </a:ext>
                </a:extLst>
              </a:tr>
              <a:tr h="3810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Payload Mechanism</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350gm</a:t>
                      </a:r>
                      <a:endParaRPr sz="1350" u="none" strike="noStrike" cap="none"/>
                    </a:p>
                  </a:txBody>
                  <a:tcPr marL="91450" marR="91450" marT="45725" marB="45725"/>
                </a:tc>
                <a:extLst>
                  <a:ext uri="{0D108BD9-81ED-4DB2-BD59-A6C34878D82A}">
                    <a16:rowId xmlns:a16="http://schemas.microsoft.com/office/drawing/2014/main" val="10003"/>
                  </a:ext>
                </a:extLst>
              </a:tr>
              <a:tr h="3810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Total</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1700 gm (Appx.)</a:t>
                      </a:r>
                      <a:endParaRPr sz="135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575" y="159385"/>
            <a:ext cx="8229600" cy="502920"/>
          </a:xfrm>
        </p:spPr>
        <p:txBody>
          <a:bodyPr/>
          <a:lstStyle/>
          <a:p>
            <a:r>
              <a:rPr lang="en-US">
                <a:sym typeface="+mn-ea"/>
              </a:rPr>
              <a:t>Subsystem Selection -Control &amp; Navigation System </a:t>
            </a:r>
            <a:br>
              <a:rPr lang="en-US">
                <a:sym typeface="+mn-ea"/>
              </a:rPr>
            </a:br>
            <a:br>
              <a:rPr lang="en-US">
                <a:sym typeface="+mn-ea"/>
              </a:rPr>
            </a:br>
            <a:br>
              <a:rPr lang="en-US" b="0">
                <a:sym typeface="+mn-ea"/>
              </a:rPr>
            </a:br>
            <a:endParaRPr lang="en-US"/>
          </a:p>
        </p:txBody>
      </p:sp>
      <p:sp>
        <p:nvSpPr>
          <p:cNvPr id="3" name="Text Placeholder 2"/>
          <p:cNvSpPr>
            <a:spLocks noGrp="1"/>
          </p:cNvSpPr>
          <p:nvPr>
            <p:ph type="body" idx="1"/>
          </p:nvPr>
        </p:nvSpPr>
        <p:spPr>
          <a:xfrm>
            <a:off x="457200" y="911225"/>
            <a:ext cx="4824095" cy="3657600"/>
          </a:xfrm>
        </p:spPr>
        <p:txBody>
          <a:bodyPr/>
          <a:lstStyle/>
          <a:p>
            <a:r>
              <a:rPr lang="en-US"/>
              <a:t>Pixhawk Connections:</a:t>
            </a:r>
          </a:p>
        </p:txBody>
      </p:sp>
      <p:pic>
        <p:nvPicPr>
          <p:cNvPr id="5" name="Picture 4"/>
          <p:cNvPicPr>
            <a:picLocks noChangeAspect="1"/>
          </p:cNvPicPr>
          <p:nvPr/>
        </p:nvPicPr>
        <p:blipFill>
          <a:blip r:embed="rId2"/>
          <a:stretch>
            <a:fillRect/>
          </a:stretch>
        </p:blipFill>
        <p:spPr>
          <a:xfrm>
            <a:off x="1037590" y="1276985"/>
            <a:ext cx="7068185" cy="32918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575" y="159385"/>
            <a:ext cx="8229600" cy="502920"/>
          </a:xfrm>
        </p:spPr>
        <p:txBody>
          <a:bodyPr/>
          <a:lstStyle/>
          <a:p>
            <a:r>
              <a:rPr lang="en-US">
                <a:sym typeface="+mn-ea"/>
              </a:rPr>
              <a:t>Payload dropping mechanism</a:t>
            </a:r>
          </a:p>
        </p:txBody>
      </p:sp>
      <p:sp>
        <p:nvSpPr>
          <p:cNvPr id="4" name="Text Placeholder 3"/>
          <p:cNvSpPr>
            <a:spLocks noGrp="1"/>
          </p:cNvSpPr>
          <p:nvPr>
            <p:ph type="body" idx="1"/>
          </p:nvPr>
        </p:nvSpPr>
        <p:spPr>
          <a:xfrm>
            <a:off x="197485" y="866140"/>
            <a:ext cx="8399145" cy="3657600"/>
          </a:xfrm>
        </p:spPr>
        <p:txBody>
          <a:bodyPr/>
          <a:lstStyle/>
          <a:p>
            <a:pPr marL="571500" indent="-342900" algn="l">
              <a:buAutoNum type="arabicPeriod"/>
            </a:pPr>
            <a:r>
              <a:rPr lang="en-US" b="0"/>
              <a:t>Our innovative payload dropping mechanism draws inspiration from the natural mechanisms found in the human eye pupil and camera iris. </a:t>
            </a:r>
          </a:p>
          <a:p>
            <a:pPr marL="571500" indent="-342900" algn="l">
              <a:buAutoNum type="arabicPeriod"/>
            </a:pPr>
            <a:r>
              <a:rPr lang="en-US" b="0"/>
              <a:t>It utilizes acrylic sheets to construct a cuboidal-shaped structure that houses the mechanism. </a:t>
            </a:r>
          </a:p>
          <a:p>
            <a:pPr marL="571500" indent="-342900" algn="l">
              <a:buAutoNum type="arabicPeriod"/>
            </a:pPr>
            <a:r>
              <a:rPr lang="en-US" b="0"/>
              <a:t>The iris is controlled by a servo motor, allowing it to open and close with precision.</a:t>
            </a:r>
          </a:p>
          <a:p>
            <a:pPr marL="571500" indent="-342900" algn="l">
              <a:buAutoNum type="arabicPeriod"/>
            </a:pPr>
            <a:r>
              <a:rPr lang="en-US" b="0"/>
              <a:t>The mechanism consists of an interior space specifically designed to accommodate the payload. </a:t>
            </a:r>
          </a:p>
          <a:p>
            <a:pPr marL="571500" indent="-342900" algn="l">
              <a:buAutoNum type="arabicPeriod"/>
            </a:pPr>
            <a:r>
              <a:rPr lang="en-US" b="0"/>
              <a:t>At the top of the mechanism, a spring is incorporated into the structure, serving to firmly secure the payload between the iris and the roof of the mechanism.</a:t>
            </a:r>
          </a:p>
          <a:p>
            <a:pPr marL="571500" indent="-342900" algn="l">
              <a:buAutoNum type="arabicPeriod"/>
            </a:pPr>
            <a:r>
              <a:rPr lang="en-US" b="0"/>
              <a:t>When the iris opens, triggered by the servo motor, the spring force propels the payload along a downward trajectory.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575" y="159385"/>
            <a:ext cx="8229600" cy="502920"/>
          </a:xfrm>
        </p:spPr>
        <p:txBody>
          <a:bodyPr/>
          <a:lstStyle/>
          <a:p>
            <a:r>
              <a:rPr lang="en-US">
                <a:sym typeface="+mn-ea"/>
              </a:rPr>
              <a:t>Payload dropping mechanism</a:t>
            </a:r>
          </a:p>
        </p:txBody>
      </p:sp>
      <p:pic>
        <p:nvPicPr>
          <p:cNvPr id="5" name="Picture 4"/>
          <p:cNvPicPr>
            <a:picLocks noChangeAspect="1"/>
          </p:cNvPicPr>
          <p:nvPr/>
        </p:nvPicPr>
        <p:blipFill>
          <a:blip r:embed="rId2"/>
          <a:stretch>
            <a:fillRect/>
          </a:stretch>
        </p:blipFill>
        <p:spPr>
          <a:xfrm>
            <a:off x="2371725" y="760095"/>
            <a:ext cx="4009390" cy="386207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575" y="159385"/>
            <a:ext cx="8229600" cy="502920"/>
          </a:xfrm>
        </p:spPr>
        <p:txBody>
          <a:bodyPr/>
          <a:lstStyle/>
          <a:p>
            <a:r>
              <a:rPr lang="en-US">
                <a:sym typeface="+mn-ea"/>
              </a:rPr>
              <a:t>Payload dropping mechanism</a:t>
            </a:r>
          </a:p>
        </p:txBody>
      </p:sp>
      <p:sp>
        <p:nvSpPr>
          <p:cNvPr id="3" name="Text Box 2"/>
          <p:cNvSpPr txBox="1"/>
          <p:nvPr/>
        </p:nvSpPr>
        <p:spPr>
          <a:xfrm>
            <a:off x="456565" y="774065"/>
            <a:ext cx="8231505" cy="2061210"/>
          </a:xfrm>
          <a:prstGeom prst="rect">
            <a:avLst/>
          </a:prstGeom>
          <a:noFill/>
        </p:spPr>
        <p:txBody>
          <a:bodyPr wrap="square" rtlCol="0" anchor="t">
            <a:spAutoFit/>
          </a:bodyPr>
          <a:lstStyle/>
          <a:p>
            <a:pPr marL="342900" indent="-342900">
              <a:lnSpc>
                <a:spcPct val="100000"/>
              </a:lnSpc>
              <a:buAutoNum type="arabicPeriod"/>
            </a:pPr>
            <a:r>
              <a:rPr lang="en-US" sz="1600"/>
              <a:t>The slots in the side are made so that he can easily slide the payload box upwards. </a:t>
            </a:r>
          </a:p>
          <a:p>
            <a:pPr marL="342900" indent="-342900">
              <a:lnSpc>
                <a:spcPct val="100000"/>
              </a:lnSpc>
              <a:buAutoNum type="arabicPeriod"/>
            </a:pPr>
            <a:r>
              <a:rPr lang="en-US" sz="1600"/>
              <a:t>The screws are given on the outside to have a novel approach to convenient design </a:t>
            </a:r>
          </a:p>
          <a:p>
            <a:pPr marL="342900" indent="-342900">
              <a:lnSpc>
                <a:spcPct val="100000"/>
              </a:lnSpc>
              <a:buAutoNum type="arabicPeriod"/>
            </a:pPr>
            <a:r>
              <a:rPr lang="en-US" sz="1600"/>
              <a:t>The efficient dropping of payload is ensured by first imparting velocity by the spring.</a:t>
            </a:r>
          </a:p>
          <a:p>
            <a:pPr marL="342900" indent="-342900">
              <a:lnSpc>
                <a:spcPct val="100000"/>
              </a:lnSpc>
              <a:buAutoNum type="arabicPeriod"/>
            </a:pPr>
            <a:r>
              <a:rPr lang="en-US" sz="1600"/>
              <a:t>We have a longer run for the payload mechanism in order for it to adjust for any deflection and ensure straight dropping of payload.</a:t>
            </a:r>
          </a:p>
          <a:p>
            <a:pPr marL="342900" indent="-342900">
              <a:lnSpc>
                <a:spcPct val="100000"/>
              </a:lnSpc>
              <a:buAutoNum type="arabicPeriod"/>
            </a:pPr>
            <a:r>
              <a:rPr lang="en-US" sz="1600"/>
              <a:t>Our payload system is engineered to be light, accurate and </a:t>
            </a:r>
            <a:r>
              <a:rPr lang="en-US" sz="1600">
                <a:sym typeface="+mn-ea"/>
              </a:rPr>
              <a:t>provides a dependable and precise payload release mechanism</a:t>
            </a:r>
          </a:p>
          <a:p>
            <a:pPr marL="342900" indent="-342900">
              <a:lnSpc>
                <a:spcPct val="100000"/>
              </a:lnSpc>
              <a:buAutoNum type="arabicPeriod"/>
            </a:pPr>
            <a:r>
              <a:rPr lang="en-US" sz="1600">
                <a:sym typeface="+mn-ea"/>
              </a:rPr>
              <a:t>The mechanism’s walls guide the descending cargo, ensuring controlled descent.</a:t>
            </a:r>
          </a:p>
        </p:txBody>
      </p:sp>
      <p:pic>
        <p:nvPicPr>
          <p:cNvPr id="6" name="Picture 5"/>
          <p:cNvPicPr>
            <a:picLocks noChangeAspect="1"/>
          </p:cNvPicPr>
          <p:nvPr/>
        </p:nvPicPr>
        <p:blipFill>
          <a:blip r:embed="rId2"/>
          <a:stretch>
            <a:fillRect/>
          </a:stretch>
        </p:blipFill>
        <p:spPr>
          <a:xfrm>
            <a:off x="1658620" y="2835275"/>
            <a:ext cx="5826125" cy="17989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0"/>
          <p:cNvSpPr txBox="1">
            <a:spLocks noGrp="1"/>
          </p:cNvSpPr>
          <p:nvPr>
            <p:ph type="title"/>
          </p:nvPr>
        </p:nvSpPr>
        <p:spPr>
          <a:xfrm>
            <a:off x="548005" y="159385"/>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Preliminary Computer Aided Design Model</a:t>
            </a:r>
            <a:endParaRPr sz="3300"/>
          </a:p>
        </p:txBody>
      </p:sp>
      <p:pic>
        <p:nvPicPr>
          <p:cNvPr id="2" name="Picture 0"/>
          <p:cNvPicPr>
            <a:picLocks noChangeAspect="1"/>
          </p:cNvPicPr>
          <p:nvPr/>
        </p:nvPicPr>
        <p:blipFill>
          <a:blip r:embed="rId3"/>
          <a:stretch>
            <a:fillRect/>
          </a:stretch>
        </p:blipFill>
        <p:spPr>
          <a:xfrm>
            <a:off x="1464310" y="763905"/>
            <a:ext cx="6077585" cy="37363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0"/>
          <p:cNvSpPr txBox="1">
            <a:spLocks noGrp="1"/>
          </p:cNvSpPr>
          <p:nvPr>
            <p:ph type="title"/>
          </p:nvPr>
        </p:nvSpPr>
        <p:spPr>
          <a:xfrm>
            <a:off x="548005" y="159385"/>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Preliminary Computer Aided Design Model</a:t>
            </a:r>
            <a:endParaRPr sz="3300"/>
          </a:p>
        </p:txBody>
      </p:sp>
      <p:sp>
        <p:nvSpPr>
          <p:cNvPr id="2" name="Text Box 1"/>
          <p:cNvSpPr txBox="1"/>
          <p:nvPr/>
        </p:nvSpPr>
        <p:spPr>
          <a:xfrm>
            <a:off x="435610" y="996315"/>
            <a:ext cx="8256905" cy="1309370"/>
          </a:xfrm>
          <a:prstGeom prst="rect">
            <a:avLst/>
          </a:prstGeom>
          <a:noFill/>
        </p:spPr>
        <p:txBody>
          <a:bodyPr wrap="square" rtlCol="0" anchor="t">
            <a:spAutoFit/>
          </a:bodyPr>
          <a:lstStyle/>
          <a:p>
            <a:pPr>
              <a:lnSpc>
                <a:spcPct val="110000"/>
              </a:lnSpc>
            </a:pPr>
            <a:r>
              <a:rPr lang="en-US" sz="1800"/>
              <a:t>The 450 frame, landing gear of 17 cm, and payload mechanism of slider crank two flap opening mechanism, combined with the ABS frame covered in GFRP, results in a strong and adaptable drone design. It offers the requisite stability, functionality, and payload deployment capabilities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71"/>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Computational Analysis</a:t>
            </a:r>
            <a:endParaRPr sz="3300"/>
          </a:p>
        </p:txBody>
      </p:sp>
      <p:sp>
        <p:nvSpPr>
          <p:cNvPr id="733" name="Google Shape;733;p71"/>
          <p:cNvSpPr txBox="1">
            <a:spLocks noGrp="1"/>
          </p:cNvSpPr>
          <p:nvPr>
            <p:ph type="body" idx="2"/>
          </p:nvPr>
        </p:nvSpPr>
        <p:spPr>
          <a:xfrm>
            <a:off x="457200" y="936625"/>
            <a:ext cx="8229600" cy="6714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Kinematic analysis using MATLAB:</a:t>
            </a:r>
          </a:p>
        </p:txBody>
      </p:sp>
      <p:sp>
        <p:nvSpPr>
          <p:cNvPr id="734" name="Google Shape;734;p71"/>
          <p:cNvSpPr txBox="1"/>
          <p:nvPr/>
        </p:nvSpPr>
        <p:spPr>
          <a:xfrm>
            <a:off x="368300" y="1276705"/>
            <a:ext cx="8318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Model used to analyse our drone’s motion- </a:t>
            </a:r>
            <a:r>
              <a:rPr lang="en-US" sz="1600" b="1"/>
              <a:t>MATLAB/Simulink</a:t>
            </a:r>
            <a:endParaRPr sz="1600" b="1"/>
          </a:p>
        </p:txBody>
      </p:sp>
      <p:pic>
        <p:nvPicPr>
          <p:cNvPr id="735" name="Google Shape;735;p71"/>
          <p:cNvPicPr preferRelativeResize="0"/>
          <p:nvPr/>
        </p:nvPicPr>
        <p:blipFill>
          <a:blip r:embed="rId3"/>
          <a:stretch>
            <a:fillRect/>
          </a:stretch>
        </p:blipFill>
        <p:spPr>
          <a:xfrm>
            <a:off x="5554345" y="1854835"/>
            <a:ext cx="3463290" cy="2595880"/>
          </a:xfrm>
          <a:prstGeom prst="rect">
            <a:avLst/>
          </a:prstGeom>
          <a:noFill/>
          <a:ln>
            <a:noFill/>
          </a:ln>
        </p:spPr>
      </p:pic>
      <p:sp>
        <p:nvSpPr>
          <p:cNvPr id="736" name="Google Shape;736;p71"/>
          <p:cNvSpPr txBox="1"/>
          <p:nvPr/>
        </p:nvSpPr>
        <p:spPr>
          <a:xfrm>
            <a:off x="457200" y="1950085"/>
            <a:ext cx="5015230" cy="16586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We imported our CAD model and studied its behaviour by giving rotation to the propellers, thus analysing the stability</a:t>
            </a:r>
          </a:p>
          <a:p>
            <a:pPr marL="0" lvl="0" indent="0" algn="l" rtl="0">
              <a:spcBef>
                <a:spcPts val="0"/>
              </a:spcBef>
              <a:spcAft>
                <a:spcPts val="0"/>
              </a:spcAft>
              <a:buNone/>
            </a:pPr>
            <a:r>
              <a:rPr lang="en-US" sz="1600"/>
              <a:t>- observed the effect of direction of propeller rotation on the</a:t>
            </a:r>
          </a:p>
          <a:p>
            <a:pPr marL="0" lvl="0" indent="0" algn="l" rtl="0">
              <a:spcBef>
                <a:spcPts val="0"/>
              </a:spcBef>
              <a:spcAft>
                <a:spcPts val="0"/>
              </a:spcAft>
              <a:buNone/>
            </a:pPr>
            <a:r>
              <a:rPr lang="en-US" sz="1600"/>
              <a:t>  quadcopter body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2"/>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Computational Analysis</a:t>
            </a:r>
            <a:endParaRPr sz="3300"/>
          </a:p>
        </p:txBody>
      </p:sp>
      <p:sp>
        <p:nvSpPr>
          <p:cNvPr id="743" name="Google Shape;743;p72"/>
          <p:cNvSpPr txBox="1">
            <a:spLocks noGrp="1"/>
          </p:cNvSpPr>
          <p:nvPr>
            <p:ph type="body" idx="2"/>
          </p:nvPr>
        </p:nvSpPr>
        <p:spPr>
          <a:xfrm>
            <a:off x="457200" y="936625"/>
            <a:ext cx="8229600" cy="6714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Kinematic analysis using MATLAB:</a:t>
            </a:r>
          </a:p>
        </p:txBody>
      </p:sp>
      <p:sp>
        <p:nvSpPr>
          <p:cNvPr id="744" name="Google Shape;744;p72"/>
          <p:cNvSpPr txBox="1"/>
          <p:nvPr/>
        </p:nvSpPr>
        <p:spPr>
          <a:xfrm>
            <a:off x="457200" y="1301115"/>
            <a:ext cx="3938905" cy="1658620"/>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US" sz="1600"/>
              <a:t>We used simscape to visualize the simulation</a:t>
            </a:r>
            <a:endParaRPr sz="1600"/>
          </a:p>
          <a:p>
            <a:pPr marL="285750" lvl="0" indent="-285750" algn="l" rtl="0">
              <a:spcBef>
                <a:spcPts val="0"/>
              </a:spcBef>
              <a:spcAft>
                <a:spcPts val="0"/>
              </a:spcAft>
              <a:buFont typeface="Arial" panose="020B0604020202020204" pitchFamily="34" charset="0"/>
              <a:buChar char="•"/>
            </a:pPr>
            <a:endParaRPr sz="1600"/>
          </a:p>
          <a:p>
            <a:pPr marL="285750" lvl="0" indent="-285750" algn="l" rtl="0">
              <a:spcBef>
                <a:spcPts val="0"/>
              </a:spcBef>
              <a:spcAft>
                <a:spcPts val="0"/>
              </a:spcAft>
              <a:buFont typeface="Arial" panose="020B0604020202020204" pitchFamily="34" charset="0"/>
              <a:buChar char="•"/>
            </a:pPr>
            <a:r>
              <a:rPr lang="en-US" sz="1600"/>
              <a:t>We have given velocities as input and calculated the displacement of drone and its behavioural path</a:t>
            </a:r>
            <a:endParaRPr sz="1600"/>
          </a:p>
        </p:txBody>
      </p:sp>
      <p:pic>
        <p:nvPicPr>
          <p:cNvPr id="745" name="Google Shape;745;p72"/>
          <p:cNvPicPr preferRelativeResize="0"/>
          <p:nvPr/>
        </p:nvPicPr>
        <p:blipFill>
          <a:blip r:embed="rId3"/>
          <a:stretch>
            <a:fillRect/>
          </a:stretch>
        </p:blipFill>
        <p:spPr>
          <a:xfrm>
            <a:off x="4395550" y="842500"/>
            <a:ext cx="4748449" cy="3373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3"/>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Computational Analysis</a:t>
            </a:r>
            <a:endParaRPr sz="3300"/>
          </a:p>
        </p:txBody>
      </p:sp>
      <p:sp>
        <p:nvSpPr>
          <p:cNvPr id="752" name="Google Shape;752;p73"/>
          <p:cNvSpPr txBox="1">
            <a:spLocks noGrp="1"/>
          </p:cNvSpPr>
          <p:nvPr>
            <p:ph type="body" idx="2"/>
          </p:nvPr>
        </p:nvSpPr>
        <p:spPr>
          <a:xfrm>
            <a:off x="457200" y="936625"/>
            <a:ext cx="8229600" cy="6714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Kinematic analysis using MATLAB:</a:t>
            </a:r>
          </a:p>
        </p:txBody>
      </p:sp>
      <p:sp>
        <p:nvSpPr>
          <p:cNvPr id="753" name="Google Shape;753;p73"/>
          <p:cNvSpPr txBox="1"/>
          <p:nvPr/>
        </p:nvSpPr>
        <p:spPr>
          <a:xfrm>
            <a:off x="457200" y="1301025"/>
            <a:ext cx="40698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We have used the 6DOF block in Simulink to give the body 3- dimensional motion</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US" sz="1600"/>
              <a:t>We have connected an output signal generator to feed velocities as an input the 6DOF block</a:t>
            </a:r>
            <a:endParaRPr sz="1600"/>
          </a:p>
        </p:txBody>
      </p:sp>
      <p:pic>
        <p:nvPicPr>
          <p:cNvPr id="754" name="Google Shape;754;p73"/>
          <p:cNvPicPr preferRelativeResize="0"/>
          <p:nvPr/>
        </p:nvPicPr>
        <p:blipFill>
          <a:blip r:embed="rId3"/>
          <a:stretch>
            <a:fillRect/>
          </a:stretch>
        </p:blipFill>
        <p:spPr>
          <a:xfrm>
            <a:off x="5028900" y="783175"/>
            <a:ext cx="4115100" cy="3519225"/>
          </a:xfrm>
          <a:prstGeom prst="rect">
            <a:avLst/>
          </a:prstGeom>
          <a:noFill/>
          <a:ln>
            <a:noFill/>
          </a:ln>
        </p:spPr>
      </p:pic>
      <p:sp>
        <p:nvSpPr>
          <p:cNvPr id="755" name="Google Shape;755;p73"/>
          <p:cNvSpPr txBox="1"/>
          <p:nvPr/>
        </p:nvSpPr>
        <p:spPr>
          <a:xfrm>
            <a:off x="4702325" y="4302400"/>
            <a:ext cx="4441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Velocity graph (In X, Y and Z direction respectively) in scope 1</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4"/>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Computational Analysis</a:t>
            </a:r>
            <a:endParaRPr sz="3300"/>
          </a:p>
        </p:txBody>
      </p:sp>
      <p:sp>
        <p:nvSpPr>
          <p:cNvPr id="762" name="Google Shape;762;p74"/>
          <p:cNvSpPr txBox="1">
            <a:spLocks noGrp="1"/>
          </p:cNvSpPr>
          <p:nvPr>
            <p:ph type="body" idx="2"/>
          </p:nvPr>
        </p:nvSpPr>
        <p:spPr>
          <a:xfrm>
            <a:off x="457200" y="936625"/>
            <a:ext cx="8229600" cy="6714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Kinematic analysis using MATLAB:</a:t>
            </a:r>
          </a:p>
        </p:txBody>
      </p:sp>
      <p:sp>
        <p:nvSpPr>
          <p:cNvPr id="763" name="Google Shape;763;p74"/>
          <p:cNvSpPr txBox="1"/>
          <p:nvPr/>
        </p:nvSpPr>
        <p:spPr>
          <a:xfrm>
            <a:off x="457200" y="1301025"/>
            <a:ext cx="40698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The velocities are with respect to the base(B) i.e., the ground</a:t>
            </a:r>
            <a:endParaRPr sz="1600"/>
          </a:p>
          <a:p>
            <a:pPr marL="0" lvl="0" indent="0" algn="l" rtl="0">
              <a:spcBef>
                <a:spcPts val="0"/>
              </a:spcBef>
              <a:spcAft>
                <a:spcPts val="0"/>
              </a:spcAft>
              <a:buNone/>
            </a:pPr>
            <a:r>
              <a:rPr lang="en-US" sz="1600"/>
              <a:t>The output of the 6DOF block consists of follower(F) which is connected to the quadcopter</a:t>
            </a:r>
            <a:endParaRPr sz="1600"/>
          </a:p>
          <a:p>
            <a:pPr marL="0" lvl="0" indent="0" algn="l" rtl="0">
              <a:spcBef>
                <a:spcPts val="0"/>
              </a:spcBef>
              <a:spcAft>
                <a:spcPts val="0"/>
              </a:spcAft>
              <a:buNone/>
            </a:pPr>
            <a:r>
              <a:rPr lang="en-US" sz="1600"/>
              <a:t>We also get the input velocities in the output along with position(Q), Angular velocities(w), Angular accelerations(b) and torque</a:t>
            </a:r>
            <a:endParaRPr sz="1600"/>
          </a:p>
          <a:p>
            <a:pPr marL="0" lvl="0" indent="0" algn="l" rtl="0">
              <a:spcBef>
                <a:spcPts val="0"/>
              </a:spcBef>
              <a:spcAft>
                <a:spcPts val="0"/>
              </a:spcAft>
              <a:buNone/>
            </a:pPr>
            <a:r>
              <a:rPr lang="en-US" sz="1600"/>
              <a:t>The results were recorded in scope block.</a:t>
            </a:r>
            <a:endParaRPr sz="1600"/>
          </a:p>
        </p:txBody>
      </p:sp>
      <p:pic>
        <p:nvPicPr>
          <p:cNvPr id="764" name="Google Shape;764;p74"/>
          <p:cNvPicPr preferRelativeResize="0"/>
          <p:nvPr/>
        </p:nvPicPr>
        <p:blipFill>
          <a:blip r:embed="rId3"/>
          <a:stretch>
            <a:fillRect/>
          </a:stretch>
        </p:blipFill>
        <p:spPr>
          <a:xfrm>
            <a:off x="4414150" y="742950"/>
            <a:ext cx="4729850" cy="3109676"/>
          </a:xfrm>
          <a:prstGeom prst="rect">
            <a:avLst/>
          </a:prstGeom>
          <a:noFill/>
          <a:ln>
            <a:noFill/>
          </a:ln>
        </p:spPr>
      </p:pic>
      <p:sp>
        <p:nvSpPr>
          <p:cNvPr id="765" name="Google Shape;765;p74"/>
          <p:cNvSpPr txBox="1"/>
          <p:nvPr/>
        </p:nvSpPr>
        <p:spPr>
          <a:xfrm>
            <a:off x="5023075" y="4001325"/>
            <a:ext cx="3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Graphs of Q, w, b, t in scope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8"/>
          <p:cNvSpPr txBox="1">
            <a:spLocks noGrp="1"/>
          </p:cNvSpPr>
          <p:nvPr>
            <p:ph type="title"/>
          </p:nvPr>
        </p:nvSpPr>
        <p:spPr>
          <a:xfrm>
            <a:off x="609600" y="209550"/>
            <a:ext cx="2271713" cy="36512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p:txBody>
      </p:sp>
      <p:sp>
        <p:nvSpPr>
          <p:cNvPr id="462" name="Google Shape;462;p38"/>
          <p:cNvSpPr txBox="1">
            <a:spLocks noGrp="1"/>
          </p:cNvSpPr>
          <p:nvPr>
            <p:ph type="body" idx="1"/>
          </p:nvPr>
        </p:nvSpPr>
        <p:spPr>
          <a:xfrm>
            <a:off x="457200" y="911224"/>
            <a:ext cx="8229600" cy="3657600"/>
          </a:xfrm>
          <a:prstGeom prst="rect">
            <a:avLst/>
          </a:prstGeom>
          <a:noFill/>
          <a:ln>
            <a:noFill/>
          </a:ln>
        </p:spPr>
        <p:txBody>
          <a:bodyPr spcFirstLastPara="1" wrap="square" lIns="0" tIns="0" rIns="0" bIns="0" anchor="t" anchorCtr="0">
            <a:noAutofit/>
          </a:bodyPr>
          <a:lstStyle/>
          <a:p>
            <a:pPr marL="257175" lvl="0" indent="0" algn="l" rtl="0">
              <a:spcBef>
                <a:spcPts val="0"/>
              </a:spcBef>
              <a:spcAft>
                <a:spcPts val="0"/>
              </a:spcAft>
              <a:buClr>
                <a:schemeClr val="dk1"/>
              </a:buClr>
              <a:buSzPts val="1800"/>
              <a:buFont typeface="Arial" panose="020B0604020202020204"/>
              <a:buNone/>
            </a:pPr>
            <a:r>
              <a:rPr lang="en-US" dirty="0">
                <a:latin typeface="Arial" panose="020B0604020202020204"/>
                <a:ea typeface="Arial" panose="020B0604020202020204"/>
                <a:cs typeface="Arial" panose="020B0604020202020204"/>
                <a:sym typeface="Arial" panose="020B0604020202020204"/>
              </a:rPr>
              <a:t>2. Estimation of Thrust Required:</a:t>
            </a:r>
            <a:br>
              <a:rPr lang="en-US" dirty="0">
                <a:latin typeface="Arial" panose="020B0604020202020204"/>
                <a:ea typeface="Arial" panose="020B0604020202020204"/>
                <a:cs typeface="Arial" panose="020B0604020202020204"/>
                <a:sym typeface="Arial" panose="020B0604020202020204"/>
              </a:rPr>
            </a:br>
            <a:endParaRPr dirty="0">
              <a:latin typeface="Arial" panose="020B0604020202020204"/>
              <a:ea typeface="Arial" panose="020B0604020202020204"/>
              <a:cs typeface="Arial" panose="020B0604020202020204"/>
              <a:sym typeface="Arial" panose="020B0604020202020204"/>
            </a:endParaRPr>
          </a:p>
          <a:p>
            <a:pPr marL="466725" lvl="3" indent="0" algn="l" rtl="0">
              <a:spcBef>
                <a:spcPts val="300"/>
              </a:spcBef>
              <a:spcAft>
                <a:spcPts val="0"/>
              </a:spcAft>
              <a:buClr>
                <a:schemeClr val="dk1"/>
              </a:buClr>
              <a:buSzPts val="1600"/>
              <a:buFont typeface="Arial" panose="020B0604020202020204"/>
              <a:buNone/>
            </a:pPr>
            <a:r>
              <a:rPr lang="en-US" sz="1600" dirty="0">
                <a:latin typeface="Arial" panose="020B0604020202020204"/>
                <a:ea typeface="Arial" panose="020B0604020202020204"/>
                <a:cs typeface="Arial" panose="020B0604020202020204"/>
                <a:sym typeface="Arial" panose="020B0604020202020204"/>
              </a:rPr>
              <a:t>Considering the 2:1 ratio of thrust to take-off weight, approximate thrust:</a:t>
            </a:r>
            <a:endParaRPr sz="1600" dirty="0">
              <a:latin typeface="Arial" panose="020B0604020202020204"/>
              <a:ea typeface="Arial" panose="020B0604020202020204"/>
              <a:cs typeface="Arial" panose="020B0604020202020204"/>
              <a:sym typeface="Arial" panose="020B0604020202020204"/>
            </a:endParaRPr>
          </a:p>
          <a:p>
            <a:pPr marL="466725" lvl="3" indent="0" algn="l" rtl="0">
              <a:spcBef>
                <a:spcPts val="300"/>
              </a:spcBef>
              <a:spcAft>
                <a:spcPts val="0"/>
              </a:spcAft>
              <a:buClr>
                <a:schemeClr val="dk1"/>
              </a:buClr>
              <a:buSzPts val="1600"/>
              <a:buFont typeface="Arial" panose="020B0604020202020204"/>
              <a:buNone/>
            </a:pPr>
            <a:r>
              <a:rPr lang="en-US" sz="1600" dirty="0">
                <a:latin typeface="Arial" panose="020B0604020202020204"/>
                <a:ea typeface="Arial" panose="020B0604020202020204"/>
                <a:cs typeface="Arial" panose="020B0604020202020204"/>
                <a:sym typeface="Arial" panose="020B0604020202020204"/>
              </a:rPr>
              <a:t>= 2 x take-off weight</a:t>
            </a:r>
            <a:endParaRPr sz="1600" dirty="0">
              <a:latin typeface="Arial" panose="020B0604020202020204"/>
              <a:ea typeface="Arial" panose="020B0604020202020204"/>
              <a:cs typeface="Arial" panose="020B0604020202020204"/>
              <a:sym typeface="Arial" panose="020B0604020202020204"/>
            </a:endParaRPr>
          </a:p>
          <a:p>
            <a:pPr marL="466725" lvl="3" indent="0" algn="l" rtl="0">
              <a:spcBef>
                <a:spcPts val="300"/>
              </a:spcBef>
              <a:spcAft>
                <a:spcPts val="0"/>
              </a:spcAft>
              <a:buClr>
                <a:schemeClr val="dk1"/>
              </a:buClr>
              <a:buSzPts val="1600"/>
              <a:buFont typeface="Arial" panose="020B0604020202020204"/>
              <a:buNone/>
            </a:pPr>
            <a:r>
              <a:rPr lang="en-US" sz="1600" dirty="0">
                <a:latin typeface="Arial" panose="020B0604020202020204"/>
                <a:ea typeface="Arial" panose="020B0604020202020204"/>
                <a:cs typeface="Arial" panose="020B0604020202020204"/>
                <a:sym typeface="Arial" panose="020B0604020202020204"/>
              </a:rPr>
              <a:t>= 4 kg.</a:t>
            </a:r>
            <a:endParaRPr sz="1600" dirty="0">
              <a:latin typeface="Arial" panose="020B0604020202020204"/>
              <a:ea typeface="Arial" panose="020B0604020202020204"/>
              <a:cs typeface="Arial" panose="020B0604020202020204"/>
              <a:sym typeface="Arial" panose="020B0604020202020204"/>
            </a:endParaRPr>
          </a:p>
          <a:p>
            <a:pPr marL="466725" lvl="3" indent="0" algn="l" rtl="0">
              <a:spcBef>
                <a:spcPts val="300"/>
              </a:spcBef>
              <a:spcAft>
                <a:spcPts val="0"/>
              </a:spcAft>
              <a:buClr>
                <a:schemeClr val="dk1"/>
              </a:buClr>
              <a:buSzPts val="1600"/>
              <a:buFont typeface="Arial" panose="020B0604020202020204"/>
              <a:buNone/>
            </a:pPr>
            <a:endParaRPr sz="1600" dirty="0">
              <a:latin typeface="Arial" panose="020B0604020202020204"/>
              <a:ea typeface="Arial" panose="020B0604020202020204"/>
              <a:cs typeface="Arial" panose="020B0604020202020204"/>
              <a:sym typeface="Arial" panose="020B0604020202020204"/>
            </a:endParaRPr>
          </a:p>
          <a:p>
            <a:pPr marL="466725" lvl="3" indent="0" algn="l" rtl="0">
              <a:spcBef>
                <a:spcPts val="300"/>
              </a:spcBef>
              <a:spcAft>
                <a:spcPts val="0"/>
              </a:spcAft>
              <a:buClr>
                <a:schemeClr val="dk1"/>
              </a:buClr>
              <a:buSzPts val="1600"/>
              <a:buFont typeface="Arial" panose="020B0604020202020204"/>
              <a:buNone/>
            </a:pPr>
            <a:r>
              <a:rPr lang="en-US" sz="1600" i="1" dirty="0">
                <a:latin typeface="Arial" panose="020B0604020202020204"/>
                <a:ea typeface="Arial" panose="020B0604020202020204"/>
                <a:cs typeface="Arial" panose="020B0604020202020204"/>
                <a:sym typeface="Arial" panose="020B0604020202020204"/>
              </a:rPr>
              <a:t>Thrust required by each motor = (total thrust/no. of motors) +20% </a:t>
            </a:r>
            <a:r>
              <a:rPr lang="en-US" sz="1600" dirty="0">
                <a:latin typeface="Arial" panose="020B0604020202020204"/>
                <a:ea typeface="Arial" panose="020B0604020202020204"/>
                <a:cs typeface="Arial" panose="020B0604020202020204"/>
                <a:sym typeface="Arial" panose="020B0604020202020204"/>
              </a:rPr>
              <a:t>= 1.2 kg</a:t>
            </a:r>
            <a:endParaRPr sz="1600" i="1" dirty="0">
              <a:latin typeface="Arial" panose="020B0604020202020204"/>
              <a:ea typeface="Arial" panose="020B0604020202020204"/>
              <a:cs typeface="Arial" panose="020B0604020202020204"/>
              <a:sym typeface="Arial" panose="020B0604020202020204"/>
            </a:endParaRPr>
          </a:p>
          <a:p>
            <a:pPr marL="466725" lvl="3" indent="0" algn="l" rtl="0">
              <a:spcBef>
                <a:spcPts val="300"/>
              </a:spcBef>
              <a:spcAft>
                <a:spcPts val="0"/>
              </a:spcAft>
              <a:buClr>
                <a:schemeClr val="dk1"/>
              </a:buClr>
              <a:buSzPts val="1600"/>
              <a:buFont typeface="Arial" panose="020B0604020202020204"/>
              <a:buNone/>
            </a:pPr>
            <a:endParaRPr sz="1600" dirty="0">
              <a:latin typeface="Arial" panose="020B0604020202020204"/>
              <a:ea typeface="Arial" panose="020B0604020202020204"/>
              <a:cs typeface="Arial" panose="020B0604020202020204"/>
              <a:sym typeface="Arial" panose="020B0604020202020204"/>
            </a:endParaRPr>
          </a:p>
          <a:p>
            <a:pPr marL="466725" lvl="3" indent="0" algn="l" rtl="0">
              <a:spcBef>
                <a:spcPts val="300"/>
              </a:spcBef>
              <a:spcAft>
                <a:spcPts val="0"/>
              </a:spcAft>
              <a:buClr>
                <a:schemeClr val="dk1"/>
              </a:buClr>
              <a:buSzPts val="1600"/>
              <a:buFont typeface="Arial" panose="020B0604020202020204"/>
              <a:buNone/>
            </a:pPr>
            <a:r>
              <a:rPr lang="en-US" sz="1600" dirty="0">
                <a:latin typeface="Arial" panose="020B0604020202020204"/>
                <a:ea typeface="Arial" panose="020B0604020202020204"/>
                <a:cs typeface="Arial" panose="020B0604020202020204"/>
                <a:sym typeface="Arial" panose="020B0604020202020204"/>
              </a:rPr>
              <a:t>The thrust force = 1.2 x 9.81 = </a:t>
            </a:r>
            <a:r>
              <a:rPr lang="en-US" sz="1600" u="sng" dirty="0">
                <a:latin typeface="Arial" panose="020B0604020202020204"/>
                <a:ea typeface="Arial" panose="020B0604020202020204"/>
                <a:cs typeface="Arial" panose="020B0604020202020204"/>
                <a:sym typeface="Arial" panose="020B0604020202020204"/>
              </a:rPr>
              <a:t>11.772 N </a:t>
            </a:r>
            <a:endParaRPr sz="1600" dirty="0">
              <a:latin typeface="Arial" panose="020B0604020202020204"/>
              <a:ea typeface="Arial" panose="020B0604020202020204"/>
              <a:cs typeface="Arial" panose="020B0604020202020204"/>
              <a:sym typeface="Arial" panose="020B0604020202020204"/>
            </a:endParaRPr>
          </a:p>
          <a:p>
            <a:pPr marL="466725" lvl="3" indent="0" algn="l" rtl="0">
              <a:spcBef>
                <a:spcPts val="300"/>
              </a:spcBef>
              <a:spcAft>
                <a:spcPts val="0"/>
              </a:spcAft>
              <a:buClr>
                <a:schemeClr val="dk1"/>
              </a:buClr>
              <a:buSzPts val="1600"/>
              <a:buFont typeface="Arial" panose="020B0604020202020204"/>
              <a:buNone/>
            </a:pPr>
            <a:r>
              <a:rPr lang="en-US" sz="1600" dirty="0">
                <a:latin typeface="Arial" panose="020B0604020202020204"/>
                <a:ea typeface="Arial" panose="020B0604020202020204"/>
                <a:cs typeface="Arial" panose="020B0604020202020204"/>
                <a:sym typeface="Arial" panose="020B0604020202020204"/>
              </a:rPr>
              <a:t>this is approximately 1.2kgf of thrust force.</a:t>
            </a:r>
            <a:endParaRPr sz="1600" dirty="0">
              <a:latin typeface="Arial" panose="020B0604020202020204"/>
              <a:ea typeface="Arial" panose="020B0604020202020204"/>
              <a:cs typeface="Arial" panose="020B0604020202020204"/>
              <a:sym typeface="Arial" panose="020B0604020202020204"/>
            </a:endParaRPr>
          </a:p>
        </p:txBody>
      </p:sp>
      <p:sp>
        <p:nvSpPr>
          <p:cNvPr id="463" name="Google Shape;463;p38"/>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strike="noStrike" cap="none">
                <a:solidFill>
                  <a:schemeClr val="dk1"/>
                </a:solidFill>
                <a:latin typeface="Arial" panose="020B0604020202020204"/>
                <a:ea typeface="Arial" panose="020B0604020202020204"/>
                <a:cs typeface="Arial" panose="020B0604020202020204"/>
                <a:sym typeface="Arial" panose="020B0604020202020204"/>
              </a:rPr>
              <a:t>5</a:t>
            </a:fld>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5"/>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Computational Analysis</a:t>
            </a:r>
            <a:endParaRPr sz="3300"/>
          </a:p>
        </p:txBody>
      </p:sp>
      <p:sp>
        <p:nvSpPr>
          <p:cNvPr id="772" name="Google Shape;772;p75"/>
          <p:cNvSpPr txBox="1">
            <a:spLocks noGrp="1"/>
          </p:cNvSpPr>
          <p:nvPr>
            <p:ph type="body" idx="2"/>
          </p:nvPr>
        </p:nvSpPr>
        <p:spPr>
          <a:xfrm>
            <a:off x="457200" y="936625"/>
            <a:ext cx="8229600" cy="6714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 Static stress analysis of Frame using ANSYS</a:t>
            </a:r>
          </a:p>
        </p:txBody>
      </p:sp>
      <p:sp>
        <p:nvSpPr>
          <p:cNvPr id="773" name="Google Shape;773;p75"/>
          <p:cNvSpPr txBox="1"/>
          <p:nvPr/>
        </p:nvSpPr>
        <p:spPr>
          <a:xfrm>
            <a:off x="457200" y="1269650"/>
            <a:ext cx="49005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We assessed the deformation of our drone frame using an ANSYS static stress analysis</a:t>
            </a:r>
          </a:p>
          <a:p>
            <a:pPr marL="0" lvl="0" indent="0" algn="l" rtl="0">
              <a:spcBef>
                <a:spcPts val="0"/>
              </a:spcBef>
              <a:spcAft>
                <a:spcPts val="0"/>
              </a:spcAft>
              <a:buNone/>
            </a:pPr>
            <a:endParaRPr lang="en-US"/>
          </a:p>
          <a:p>
            <a:pPr marL="0" lvl="0" indent="0" algn="l" rtl="0">
              <a:spcBef>
                <a:spcPts val="0"/>
              </a:spcBef>
              <a:spcAft>
                <a:spcPts val="0"/>
              </a:spcAft>
              <a:buNone/>
            </a:pPr>
            <a:r>
              <a:rPr lang="en-US"/>
              <a:t>Highest deformation measured varied from 1 mm to 1.7 mm</a:t>
            </a:r>
          </a:p>
          <a:p>
            <a:pPr marL="0" lvl="0" indent="0" algn="l" rtl="0">
              <a:spcBef>
                <a:spcPts val="0"/>
              </a:spcBef>
              <a:spcAft>
                <a:spcPts val="0"/>
              </a:spcAft>
              <a:buNone/>
            </a:pPr>
            <a:endParaRPr lang="en-US"/>
          </a:p>
          <a:p>
            <a:pPr marL="0" lvl="0" indent="0" algn="l" rtl="0">
              <a:spcBef>
                <a:spcPts val="0"/>
              </a:spcBef>
              <a:spcAft>
                <a:spcPts val="0"/>
              </a:spcAft>
              <a:buNone/>
            </a:pPr>
            <a:r>
              <a:rPr lang="en-US"/>
              <a:t>This study gives important information on the structural integrity of our drone frame, guaranteeing that it can handle the imposed stresses and operate reliably in a variety of settings</a:t>
            </a:r>
          </a:p>
        </p:txBody>
      </p:sp>
      <p:pic>
        <p:nvPicPr>
          <p:cNvPr id="774" name="Google Shape;774;p75"/>
          <p:cNvPicPr preferRelativeResize="0"/>
          <p:nvPr/>
        </p:nvPicPr>
        <p:blipFill>
          <a:blip r:embed="rId3"/>
          <a:stretch>
            <a:fillRect/>
          </a:stretch>
        </p:blipFill>
        <p:spPr>
          <a:xfrm>
            <a:off x="5731175" y="936625"/>
            <a:ext cx="3412823" cy="25223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76"/>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Computational Analysis</a:t>
            </a:r>
            <a:endParaRPr sz="3300"/>
          </a:p>
        </p:txBody>
      </p:sp>
      <p:sp>
        <p:nvSpPr>
          <p:cNvPr id="781" name="Google Shape;781;p76"/>
          <p:cNvSpPr txBox="1">
            <a:spLocks noGrp="1"/>
          </p:cNvSpPr>
          <p:nvPr>
            <p:ph type="body" idx="2"/>
          </p:nvPr>
        </p:nvSpPr>
        <p:spPr>
          <a:xfrm>
            <a:off x="457200" y="936625"/>
            <a:ext cx="8229600" cy="4281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 Velocity streamline analysis of propeller on Ansys</a:t>
            </a:r>
          </a:p>
        </p:txBody>
      </p:sp>
      <p:pic>
        <p:nvPicPr>
          <p:cNvPr id="782" name="Google Shape;782;p76"/>
          <p:cNvPicPr preferRelativeResize="0"/>
          <p:nvPr/>
        </p:nvPicPr>
        <p:blipFill>
          <a:blip r:embed="rId3"/>
          <a:stretch>
            <a:fillRect/>
          </a:stretch>
        </p:blipFill>
        <p:spPr>
          <a:xfrm>
            <a:off x="1540925" y="1310950"/>
            <a:ext cx="6062139" cy="3299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7"/>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Optimized Final Design</a:t>
            </a:r>
            <a:endParaRPr sz="3300"/>
          </a:p>
        </p:txBody>
      </p:sp>
      <p:sp>
        <p:nvSpPr>
          <p:cNvPr id="789" name="Google Shape;789;p77"/>
          <p:cNvSpPr txBox="1">
            <a:spLocks noGrp="1"/>
          </p:cNvSpPr>
          <p:nvPr>
            <p:ph type="body" idx="2"/>
          </p:nvPr>
        </p:nvSpPr>
        <p:spPr>
          <a:xfrm>
            <a:off x="457200" y="884525"/>
            <a:ext cx="8229600" cy="6213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AutoNum type="arabicPeriod"/>
            </a:pPr>
            <a:r>
              <a:rPr lang="en-US" sz="1600" b="0" dirty="0"/>
              <a:t>Our drone is built with a lightweight carbon </a:t>
            </a:r>
            <a:r>
              <a:rPr lang="en-US" sz="1600" b="0" dirty="0" err="1"/>
              <a:t>fibre</a:t>
            </a:r>
            <a:r>
              <a:rPr lang="en-US" sz="1600" b="0" dirty="0"/>
              <a:t> frame and an X-shaped quadcopter layout</a:t>
            </a:r>
            <a:endParaRPr sz="1600" b="0" dirty="0"/>
          </a:p>
        </p:txBody>
      </p:sp>
      <p:pic>
        <p:nvPicPr>
          <p:cNvPr id="790" name="Google Shape;790;p77"/>
          <p:cNvPicPr preferRelativeResize="0"/>
          <p:nvPr/>
        </p:nvPicPr>
        <p:blipFill>
          <a:blip r:embed="rId3"/>
          <a:stretch>
            <a:fillRect/>
          </a:stretch>
        </p:blipFill>
        <p:spPr>
          <a:xfrm>
            <a:off x="1639400" y="1222175"/>
            <a:ext cx="5865207" cy="33328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8"/>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Optimized Final Design</a:t>
            </a:r>
            <a:endParaRPr sz="3300"/>
          </a:p>
        </p:txBody>
      </p:sp>
      <p:sp>
        <p:nvSpPr>
          <p:cNvPr id="797" name="Google Shape;797;p78"/>
          <p:cNvSpPr txBox="1">
            <a:spLocks noGrp="1"/>
          </p:cNvSpPr>
          <p:nvPr>
            <p:ph type="body" idx="2"/>
          </p:nvPr>
        </p:nvSpPr>
        <p:spPr>
          <a:xfrm>
            <a:off x="457200" y="875625"/>
            <a:ext cx="8229600" cy="318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b="0" dirty="0"/>
          </a:p>
          <a:p>
            <a:pPr marL="0" lvl="0" indent="0" algn="l" rtl="0">
              <a:spcBef>
                <a:spcPts val="300"/>
              </a:spcBef>
              <a:spcAft>
                <a:spcPts val="0"/>
              </a:spcAft>
              <a:buNone/>
            </a:pPr>
            <a:r>
              <a:rPr lang="en-US" sz="1600" b="0" dirty="0"/>
              <a:t>2.   To provide lift for steady flight, the propulsion system features </a:t>
            </a:r>
            <a:r>
              <a:rPr lang="en-US" sz="1600" dirty="0"/>
              <a:t>1045 propellers</a:t>
            </a:r>
            <a:r>
              <a:rPr lang="en-US" sz="1600" b="0" dirty="0"/>
              <a:t> on the</a:t>
            </a:r>
            <a:endParaRPr sz="1600" b="0" dirty="0"/>
          </a:p>
          <a:p>
            <a:pPr marL="0" lvl="0" indent="0" algn="l" rtl="0">
              <a:spcBef>
                <a:spcPts val="300"/>
              </a:spcBef>
              <a:spcAft>
                <a:spcPts val="0"/>
              </a:spcAft>
              <a:buNone/>
            </a:pPr>
            <a:r>
              <a:rPr lang="en-US" sz="1600" b="0" dirty="0"/>
              <a:t>      motors</a:t>
            </a:r>
            <a:endParaRPr sz="1600" b="0" dirty="0"/>
          </a:p>
          <a:p>
            <a:pPr marL="0" lvl="0" indent="0" algn="l" rtl="0">
              <a:spcBef>
                <a:spcPts val="300"/>
              </a:spcBef>
              <a:spcAft>
                <a:spcPts val="0"/>
              </a:spcAft>
              <a:buNone/>
            </a:pPr>
            <a:r>
              <a:rPr lang="en-US" sz="1600" b="0" dirty="0"/>
              <a:t>3.   The payload mechanism is screwed firmly to the bottom of the base plate, allowing for</a:t>
            </a:r>
            <a:endParaRPr sz="1600" b="0" dirty="0"/>
          </a:p>
          <a:p>
            <a:pPr marL="0" lvl="0" indent="0" algn="l" rtl="0">
              <a:spcBef>
                <a:spcPts val="300"/>
              </a:spcBef>
              <a:spcAft>
                <a:spcPts val="0"/>
              </a:spcAft>
              <a:buNone/>
            </a:pPr>
            <a:r>
              <a:rPr lang="en-US" sz="1600" b="0" dirty="0"/>
              <a:t>      quick payload deployment</a:t>
            </a:r>
            <a:endParaRPr sz="1600" b="0" dirty="0"/>
          </a:p>
          <a:p>
            <a:pPr marL="0" lvl="0" indent="0" algn="l" rtl="0">
              <a:spcBef>
                <a:spcPts val="300"/>
              </a:spcBef>
              <a:spcAft>
                <a:spcPts val="0"/>
              </a:spcAft>
              <a:buNone/>
            </a:pPr>
            <a:r>
              <a:rPr lang="en-US" sz="1600" b="0" dirty="0"/>
              <a:t>4.   A camera is also attached at the bottom to record a large coverage area</a:t>
            </a:r>
            <a:endParaRPr sz="1600" b="0" dirty="0"/>
          </a:p>
          <a:p>
            <a:pPr marL="0" lvl="0" indent="0" algn="l" rtl="0">
              <a:spcBef>
                <a:spcPts val="300"/>
              </a:spcBef>
              <a:spcAft>
                <a:spcPts val="0"/>
              </a:spcAft>
              <a:buNone/>
            </a:pPr>
            <a:r>
              <a:rPr lang="en-US" sz="1600" b="0" dirty="0"/>
              <a:t>5.   The landing gear is comprised of </a:t>
            </a:r>
            <a:r>
              <a:rPr lang="en-US" sz="1600" dirty="0"/>
              <a:t>carbon </a:t>
            </a:r>
            <a:r>
              <a:rPr lang="en-US" sz="1600" dirty="0" err="1"/>
              <a:t>fibre</a:t>
            </a:r>
            <a:r>
              <a:rPr lang="en-US" sz="1600" dirty="0"/>
              <a:t> rods with rubber studs</a:t>
            </a:r>
            <a:r>
              <a:rPr lang="en-US" sz="1600" b="0" dirty="0"/>
              <a:t> at the bottom,</a:t>
            </a:r>
            <a:endParaRPr sz="1600" b="0" dirty="0"/>
          </a:p>
          <a:p>
            <a:pPr marL="0" lvl="0" indent="0" algn="l" rtl="0">
              <a:spcBef>
                <a:spcPts val="300"/>
              </a:spcBef>
              <a:spcAft>
                <a:spcPts val="0"/>
              </a:spcAft>
              <a:buNone/>
            </a:pPr>
            <a:r>
              <a:rPr lang="en-US" sz="1600" b="0" dirty="0"/>
              <a:t>      which provides strong support and ensures safe landings</a:t>
            </a:r>
            <a:endParaRPr sz="1600" b="0" dirty="0"/>
          </a:p>
          <a:p>
            <a:pPr marL="0" lvl="0" indent="0" algn="l" rtl="0">
              <a:spcBef>
                <a:spcPts val="300"/>
              </a:spcBef>
              <a:spcAft>
                <a:spcPts val="0"/>
              </a:spcAft>
              <a:buNone/>
            </a:pPr>
            <a:r>
              <a:rPr lang="en-US" sz="1600" b="0" dirty="0"/>
              <a:t>6.   This complete design combines strength, agility, and functionality, making it suitable for</a:t>
            </a:r>
            <a:endParaRPr sz="1600" b="0" dirty="0"/>
          </a:p>
          <a:p>
            <a:pPr marL="0" lvl="0" indent="0" algn="l" rtl="0">
              <a:spcBef>
                <a:spcPts val="300"/>
              </a:spcBef>
              <a:spcAft>
                <a:spcPts val="300"/>
              </a:spcAft>
              <a:buNone/>
            </a:pPr>
            <a:r>
              <a:rPr lang="en-US" sz="1600" b="0" dirty="0"/>
              <a:t>      a wide range of applications.</a:t>
            </a:r>
            <a:endParaRPr sz="1600" b="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9"/>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Optimized Final Design</a:t>
            </a:r>
            <a:endParaRPr sz="3300"/>
          </a:p>
        </p:txBody>
      </p:sp>
      <p:sp>
        <p:nvSpPr>
          <p:cNvPr id="804" name="Google Shape;804;p79"/>
          <p:cNvSpPr txBox="1">
            <a:spLocks noGrp="1"/>
          </p:cNvSpPr>
          <p:nvPr>
            <p:ph type="body" idx="2"/>
          </p:nvPr>
        </p:nvSpPr>
        <p:spPr>
          <a:xfrm>
            <a:off x="457200" y="875625"/>
            <a:ext cx="8229600" cy="5028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7.    CG of final design</a:t>
            </a:r>
          </a:p>
        </p:txBody>
      </p:sp>
      <p:pic>
        <p:nvPicPr>
          <p:cNvPr id="805" name="Google Shape;805;p79"/>
          <p:cNvPicPr preferRelativeResize="0"/>
          <p:nvPr/>
        </p:nvPicPr>
        <p:blipFill>
          <a:blip r:embed="rId3"/>
          <a:stretch>
            <a:fillRect/>
          </a:stretch>
        </p:blipFill>
        <p:spPr>
          <a:xfrm>
            <a:off x="2973325" y="1007800"/>
            <a:ext cx="5058823" cy="34602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80"/>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Detailed Weight Breakdown </a:t>
            </a:r>
            <a:endParaRPr sz="3300"/>
          </a:p>
        </p:txBody>
      </p:sp>
      <p:sp>
        <p:nvSpPr>
          <p:cNvPr id="812" name="Google Shape;812;p80"/>
          <p:cNvSpPr txBox="1"/>
          <p:nvPr/>
        </p:nvSpPr>
        <p:spPr>
          <a:xfrm>
            <a:off x="457200" y="817975"/>
            <a:ext cx="7672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Drone Frame</a:t>
            </a:r>
            <a:endParaRPr sz="1800" b="1"/>
          </a:p>
        </p:txBody>
      </p:sp>
      <p:graphicFrame>
        <p:nvGraphicFramePr>
          <p:cNvPr id="813" name="Google Shape;813;p80"/>
          <p:cNvGraphicFramePr/>
          <p:nvPr/>
        </p:nvGraphicFramePr>
        <p:xfrm>
          <a:off x="952500" y="1437225"/>
          <a:ext cx="7239000" cy="2163930"/>
        </p:xfrm>
        <a:graphic>
          <a:graphicData uri="http://schemas.openxmlformats.org/drawingml/2006/table">
            <a:tbl>
              <a:tblPr>
                <a:noFill/>
                <a:tableStyleId>{2CD31C51-2180-4CFA-BC1A-B654117730D2}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550875">
                  <a:extLst>
                    <a:ext uri="{9D8B030D-6E8A-4147-A177-3AD203B41FA5}">
                      <a16:colId xmlns:a16="http://schemas.microsoft.com/office/drawing/2014/main" val="20002"/>
                    </a:ext>
                  </a:extLst>
                </a:gridCol>
                <a:gridCol w="20686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US" sz="1800" b="1"/>
                        <a:t>Component</a:t>
                      </a:r>
                      <a:endParaRPr sz="1800" b="1"/>
                    </a:p>
                  </a:txBody>
                  <a:tcPr marL="91425" marR="91425" marT="91425" marB="91425"/>
                </a:tc>
                <a:tc>
                  <a:txBody>
                    <a:bodyPr/>
                    <a:lstStyle/>
                    <a:p>
                      <a:pPr marL="0" lvl="0" indent="0" algn="l" rtl="0">
                        <a:spcBef>
                          <a:spcPts val="0"/>
                        </a:spcBef>
                        <a:spcAft>
                          <a:spcPts val="0"/>
                        </a:spcAft>
                        <a:buNone/>
                      </a:pPr>
                      <a:r>
                        <a:rPr lang="en-US" sz="1800" b="1"/>
                        <a:t>Weight</a:t>
                      </a:r>
                      <a:endParaRPr sz="1800" b="1"/>
                    </a:p>
                  </a:txBody>
                  <a:tcPr marL="91425" marR="91425" marT="91425" marB="91425"/>
                </a:tc>
                <a:tc>
                  <a:txBody>
                    <a:bodyPr/>
                    <a:lstStyle/>
                    <a:p>
                      <a:pPr marL="0" lvl="0" indent="0" algn="l" rtl="0">
                        <a:spcBef>
                          <a:spcPts val="0"/>
                        </a:spcBef>
                        <a:spcAft>
                          <a:spcPts val="0"/>
                        </a:spcAft>
                        <a:buNone/>
                      </a:pPr>
                      <a:r>
                        <a:rPr lang="en-US" sz="1800" b="1"/>
                        <a:t>Quantity</a:t>
                      </a:r>
                      <a:endParaRPr sz="1800" b="1"/>
                    </a:p>
                  </a:txBody>
                  <a:tcPr marL="91425" marR="91425" marT="91425" marB="91425"/>
                </a:tc>
                <a:tc>
                  <a:txBody>
                    <a:bodyPr/>
                    <a:lstStyle/>
                    <a:p>
                      <a:pPr marL="0" lvl="0" indent="0" algn="l" rtl="0">
                        <a:spcBef>
                          <a:spcPts val="0"/>
                        </a:spcBef>
                        <a:spcAft>
                          <a:spcPts val="0"/>
                        </a:spcAft>
                        <a:buNone/>
                      </a:pPr>
                      <a:r>
                        <a:rPr lang="en-US" sz="1800" b="1"/>
                        <a:t>Net Weight(gms)</a:t>
                      </a:r>
                      <a:endParaRPr sz="18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600"/>
                        <a:t>Arms</a:t>
                      </a:r>
                      <a:endParaRPr sz="1600"/>
                    </a:p>
                  </a:txBody>
                  <a:tcPr marL="91425" marR="91425" marT="91425" marB="91425"/>
                </a:tc>
                <a:tc>
                  <a:txBody>
                    <a:bodyPr/>
                    <a:lstStyle/>
                    <a:p>
                      <a:pPr marL="0" lvl="0" indent="0" algn="l" rtl="0">
                        <a:spcBef>
                          <a:spcPts val="0"/>
                        </a:spcBef>
                        <a:spcAft>
                          <a:spcPts val="0"/>
                        </a:spcAft>
                        <a:buNone/>
                      </a:pPr>
                      <a:r>
                        <a:rPr lang="en-US" sz="1600"/>
                        <a:t>28</a:t>
                      </a:r>
                      <a:endParaRPr sz="1600"/>
                    </a:p>
                  </a:txBody>
                  <a:tcPr marL="91425" marR="91425" marT="91425" marB="91425"/>
                </a:tc>
                <a:tc>
                  <a:txBody>
                    <a:bodyPr/>
                    <a:lstStyle/>
                    <a:p>
                      <a:pPr marL="0" lvl="0" indent="0" algn="l" rtl="0">
                        <a:spcBef>
                          <a:spcPts val="0"/>
                        </a:spcBef>
                        <a:spcAft>
                          <a:spcPts val="0"/>
                        </a:spcAft>
                        <a:buNone/>
                      </a:pPr>
                      <a:r>
                        <a:rPr lang="en-US" sz="1600"/>
                        <a:t>4</a:t>
                      </a:r>
                      <a:endParaRPr sz="1600"/>
                    </a:p>
                  </a:txBody>
                  <a:tcPr marL="91425" marR="91425" marT="91425" marB="91425"/>
                </a:tc>
                <a:tc>
                  <a:txBody>
                    <a:bodyPr/>
                    <a:lstStyle/>
                    <a:p>
                      <a:pPr marL="0" lvl="0" indent="0" algn="l" rtl="0">
                        <a:spcBef>
                          <a:spcPts val="0"/>
                        </a:spcBef>
                        <a:spcAft>
                          <a:spcPts val="0"/>
                        </a:spcAft>
                        <a:buNone/>
                      </a:pPr>
                      <a:r>
                        <a:rPr lang="en-US" sz="1600"/>
                        <a:t>112</a:t>
                      </a:r>
                      <a:endParaRPr sz="16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600"/>
                        <a:t>Base Plate</a:t>
                      </a:r>
                      <a:endParaRPr sz="1600"/>
                    </a:p>
                  </a:txBody>
                  <a:tcPr marL="91425" marR="91425" marT="91425" marB="91425"/>
                </a:tc>
                <a:tc>
                  <a:txBody>
                    <a:bodyPr/>
                    <a:lstStyle/>
                    <a:p>
                      <a:pPr marL="0" lvl="0" indent="0" algn="l" rtl="0">
                        <a:spcBef>
                          <a:spcPts val="0"/>
                        </a:spcBef>
                        <a:spcAft>
                          <a:spcPts val="0"/>
                        </a:spcAft>
                        <a:buNone/>
                      </a:pPr>
                      <a:r>
                        <a:rPr lang="en-US" sz="1600"/>
                        <a:t> 90</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90</a:t>
                      </a:r>
                      <a:endParaRPr sz="16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600"/>
                        <a:t>Legs</a:t>
                      </a:r>
                      <a:endParaRPr sz="1600"/>
                    </a:p>
                  </a:txBody>
                  <a:tcPr marL="91425" marR="91425" marT="91425" marB="91425"/>
                </a:tc>
                <a:tc>
                  <a:txBody>
                    <a:bodyPr/>
                    <a:lstStyle/>
                    <a:p>
                      <a:pPr marL="0" lvl="0" indent="0" algn="l" rtl="0">
                        <a:spcBef>
                          <a:spcPts val="0"/>
                        </a:spcBef>
                        <a:spcAft>
                          <a:spcPts val="0"/>
                        </a:spcAft>
                        <a:buNone/>
                      </a:pPr>
                      <a:r>
                        <a:rPr lang="en-US" sz="1600"/>
                        <a:t>12</a:t>
                      </a:r>
                      <a:endParaRPr sz="1600"/>
                    </a:p>
                  </a:txBody>
                  <a:tcPr marL="91425" marR="91425" marT="91425" marB="91425"/>
                </a:tc>
                <a:tc>
                  <a:txBody>
                    <a:bodyPr/>
                    <a:lstStyle/>
                    <a:p>
                      <a:pPr marL="0" lvl="0" indent="0" algn="l" rtl="0">
                        <a:spcBef>
                          <a:spcPts val="0"/>
                        </a:spcBef>
                        <a:spcAft>
                          <a:spcPts val="0"/>
                        </a:spcAft>
                        <a:buNone/>
                      </a:pPr>
                      <a:r>
                        <a:rPr lang="en-US" sz="1600"/>
                        <a:t>4</a:t>
                      </a:r>
                      <a:endParaRPr sz="1600"/>
                    </a:p>
                  </a:txBody>
                  <a:tcPr marL="91425" marR="91425" marT="91425" marB="91425"/>
                </a:tc>
                <a:tc>
                  <a:txBody>
                    <a:bodyPr/>
                    <a:lstStyle/>
                    <a:p>
                      <a:pPr marL="0" lvl="0" indent="0" algn="l" rtl="0">
                        <a:spcBef>
                          <a:spcPts val="0"/>
                        </a:spcBef>
                        <a:spcAft>
                          <a:spcPts val="0"/>
                        </a:spcAft>
                        <a:buNone/>
                      </a:pPr>
                      <a:r>
                        <a:rPr lang="en-US" sz="1600"/>
                        <a:t>48</a:t>
                      </a:r>
                      <a:endParaRPr sz="16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600"/>
                        <a:t>Propeller</a:t>
                      </a:r>
                      <a:endParaRPr sz="1600"/>
                    </a:p>
                  </a:txBody>
                  <a:tcPr marL="91425" marR="91425" marT="91425" marB="91425"/>
                </a:tc>
                <a:tc>
                  <a:txBody>
                    <a:bodyPr/>
                    <a:lstStyle/>
                    <a:p>
                      <a:pPr marL="0" lvl="0" indent="0" algn="l" rtl="0">
                        <a:spcBef>
                          <a:spcPts val="0"/>
                        </a:spcBef>
                        <a:spcAft>
                          <a:spcPts val="0"/>
                        </a:spcAft>
                        <a:buNone/>
                      </a:pPr>
                      <a:r>
                        <a:rPr lang="en-US" sz="1600"/>
                        <a:t>13</a:t>
                      </a:r>
                      <a:endParaRPr sz="1600"/>
                    </a:p>
                  </a:txBody>
                  <a:tcPr marL="91425" marR="91425" marT="91425" marB="91425"/>
                </a:tc>
                <a:tc>
                  <a:txBody>
                    <a:bodyPr/>
                    <a:lstStyle/>
                    <a:p>
                      <a:pPr marL="0" lvl="0" indent="0" algn="l" rtl="0">
                        <a:spcBef>
                          <a:spcPts val="0"/>
                        </a:spcBef>
                        <a:spcAft>
                          <a:spcPts val="0"/>
                        </a:spcAft>
                        <a:buNone/>
                      </a:pPr>
                      <a:r>
                        <a:rPr lang="en-US" sz="1600"/>
                        <a:t>4</a:t>
                      </a:r>
                      <a:endParaRPr sz="1600"/>
                    </a:p>
                  </a:txBody>
                  <a:tcPr marL="91425" marR="91425" marT="91425" marB="91425"/>
                </a:tc>
                <a:tc>
                  <a:txBody>
                    <a:bodyPr/>
                    <a:lstStyle/>
                    <a:p>
                      <a:pPr marL="0" lvl="0" indent="0" algn="l" rtl="0">
                        <a:spcBef>
                          <a:spcPts val="0"/>
                        </a:spcBef>
                        <a:spcAft>
                          <a:spcPts val="0"/>
                        </a:spcAft>
                        <a:buNone/>
                      </a:pPr>
                      <a:r>
                        <a:rPr lang="en-US" sz="1600"/>
                        <a:t>52</a:t>
                      </a:r>
                      <a:endParaRPr sz="16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81"/>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Detailed Weight Breakdown </a:t>
            </a:r>
            <a:endParaRPr sz="3300"/>
          </a:p>
        </p:txBody>
      </p:sp>
      <p:sp>
        <p:nvSpPr>
          <p:cNvPr id="820" name="Google Shape;820;p81"/>
          <p:cNvSpPr txBox="1"/>
          <p:nvPr/>
        </p:nvSpPr>
        <p:spPr>
          <a:xfrm>
            <a:off x="457200" y="817975"/>
            <a:ext cx="7672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Electronic Components </a:t>
            </a:r>
            <a:endParaRPr sz="1800" b="1"/>
          </a:p>
        </p:txBody>
      </p:sp>
      <p:graphicFrame>
        <p:nvGraphicFramePr>
          <p:cNvPr id="821" name="Google Shape;821;p81"/>
          <p:cNvGraphicFramePr/>
          <p:nvPr/>
        </p:nvGraphicFramePr>
        <p:xfrm>
          <a:off x="952500" y="1503400"/>
          <a:ext cx="7239000" cy="2163930"/>
        </p:xfrm>
        <a:graphic>
          <a:graphicData uri="http://schemas.openxmlformats.org/drawingml/2006/table">
            <a:tbl>
              <a:tblPr>
                <a:noFill/>
                <a:tableStyleId>{2CD31C51-2180-4CFA-BC1A-B654117730D2}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584650">
                  <a:extLst>
                    <a:ext uri="{9D8B030D-6E8A-4147-A177-3AD203B41FA5}">
                      <a16:colId xmlns:a16="http://schemas.microsoft.com/office/drawing/2014/main" val="20002"/>
                    </a:ext>
                  </a:extLst>
                </a:gridCol>
                <a:gridCol w="20348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US" sz="1800" b="1"/>
                        <a:t>Component</a:t>
                      </a:r>
                      <a:endParaRPr sz="1800" b="1"/>
                    </a:p>
                  </a:txBody>
                  <a:tcPr marL="91425" marR="91425" marT="91425" marB="91425"/>
                </a:tc>
                <a:tc>
                  <a:txBody>
                    <a:bodyPr/>
                    <a:lstStyle/>
                    <a:p>
                      <a:pPr marL="0" lvl="0" indent="0" algn="l" rtl="0">
                        <a:spcBef>
                          <a:spcPts val="0"/>
                        </a:spcBef>
                        <a:spcAft>
                          <a:spcPts val="0"/>
                        </a:spcAft>
                        <a:buNone/>
                      </a:pPr>
                      <a:r>
                        <a:rPr lang="en-US" sz="1800" b="1"/>
                        <a:t>Weight</a:t>
                      </a:r>
                      <a:endParaRPr sz="1800" b="1"/>
                    </a:p>
                  </a:txBody>
                  <a:tcPr marL="91425" marR="91425" marT="91425" marB="91425"/>
                </a:tc>
                <a:tc>
                  <a:txBody>
                    <a:bodyPr/>
                    <a:lstStyle/>
                    <a:p>
                      <a:pPr marL="0" lvl="0" indent="0" algn="l" rtl="0">
                        <a:spcBef>
                          <a:spcPts val="0"/>
                        </a:spcBef>
                        <a:spcAft>
                          <a:spcPts val="0"/>
                        </a:spcAft>
                        <a:buNone/>
                      </a:pPr>
                      <a:r>
                        <a:rPr lang="en-US" sz="1800" b="1"/>
                        <a:t>Quantity</a:t>
                      </a:r>
                      <a:endParaRPr sz="1800" b="1"/>
                    </a:p>
                  </a:txBody>
                  <a:tcPr marL="91425" marR="91425" marT="91425" marB="91425"/>
                </a:tc>
                <a:tc>
                  <a:txBody>
                    <a:bodyPr/>
                    <a:lstStyle/>
                    <a:p>
                      <a:pPr marL="0" lvl="0" indent="0" algn="l" rtl="0">
                        <a:spcBef>
                          <a:spcPts val="0"/>
                        </a:spcBef>
                        <a:spcAft>
                          <a:spcPts val="0"/>
                        </a:spcAft>
                        <a:buNone/>
                      </a:pPr>
                      <a:r>
                        <a:rPr lang="en-US" sz="1800" b="1"/>
                        <a:t>Net Weight(gms)</a:t>
                      </a:r>
                      <a:endParaRPr sz="18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600"/>
                        <a:t>Motor</a:t>
                      </a:r>
                      <a:endParaRPr sz="1600"/>
                    </a:p>
                  </a:txBody>
                  <a:tcPr marL="91425" marR="91425" marT="91425" marB="91425"/>
                </a:tc>
                <a:tc>
                  <a:txBody>
                    <a:bodyPr/>
                    <a:lstStyle/>
                    <a:p>
                      <a:pPr marL="0" lvl="0" indent="0" algn="l" rtl="0">
                        <a:spcBef>
                          <a:spcPts val="0"/>
                        </a:spcBef>
                        <a:spcAft>
                          <a:spcPts val="0"/>
                        </a:spcAft>
                        <a:buNone/>
                      </a:pPr>
                      <a:r>
                        <a:rPr lang="en-US" sz="1600"/>
                        <a:t>70</a:t>
                      </a:r>
                      <a:endParaRPr sz="1600"/>
                    </a:p>
                  </a:txBody>
                  <a:tcPr marL="91425" marR="91425" marT="91425" marB="91425"/>
                </a:tc>
                <a:tc>
                  <a:txBody>
                    <a:bodyPr/>
                    <a:lstStyle/>
                    <a:p>
                      <a:pPr marL="0" lvl="0" indent="0" algn="l" rtl="0">
                        <a:spcBef>
                          <a:spcPts val="0"/>
                        </a:spcBef>
                        <a:spcAft>
                          <a:spcPts val="0"/>
                        </a:spcAft>
                        <a:buNone/>
                      </a:pPr>
                      <a:r>
                        <a:rPr lang="en-US" sz="1600"/>
                        <a:t>4</a:t>
                      </a:r>
                      <a:endParaRPr sz="1600"/>
                    </a:p>
                  </a:txBody>
                  <a:tcPr marL="91425" marR="91425" marT="91425" marB="91425"/>
                </a:tc>
                <a:tc>
                  <a:txBody>
                    <a:bodyPr/>
                    <a:lstStyle/>
                    <a:p>
                      <a:pPr marL="0" lvl="0" indent="0" algn="l" rtl="0">
                        <a:spcBef>
                          <a:spcPts val="0"/>
                        </a:spcBef>
                        <a:spcAft>
                          <a:spcPts val="0"/>
                        </a:spcAft>
                        <a:buNone/>
                      </a:pPr>
                      <a:r>
                        <a:rPr lang="en-US" sz="1600"/>
                        <a:t>280</a:t>
                      </a:r>
                      <a:endParaRPr sz="16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600"/>
                        <a:t>Pixhawk</a:t>
                      </a:r>
                      <a:endParaRPr sz="1600"/>
                    </a:p>
                  </a:txBody>
                  <a:tcPr marL="91425" marR="91425" marT="91425" marB="91425"/>
                </a:tc>
                <a:tc>
                  <a:txBody>
                    <a:bodyPr/>
                    <a:lstStyle/>
                    <a:p>
                      <a:pPr marL="0" lvl="0" indent="0" algn="l" rtl="0">
                        <a:spcBef>
                          <a:spcPts val="0"/>
                        </a:spcBef>
                        <a:spcAft>
                          <a:spcPts val="0"/>
                        </a:spcAft>
                        <a:buNone/>
                      </a:pPr>
                      <a:r>
                        <a:rPr lang="en-US" sz="1600"/>
                        <a:t>40</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40</a:t>
                      </a:r>
                      <a:endParaRPr sz="16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600"/>
                        <a:t>Raspberry Pi</a:t>
                      </a:r>
                      <a:endParaRPr sz="1600"/>
                    </a:p>
                  </a:txBody>
                  <a:tcPr marL="91425" marR="91425" marT="91425" marB="91425"/>
                </a:tc>
                <a:tc>
                  <a:txBody>
                    <a:bodyPr/>
                    <a:lstStyle/>
                    <a:p>
                      <a:pPr marL="0" lvl="0" indent="0" algn="l" rtl="0">
                        <a:spcBef>
                          <a:spcPts val="0"/>
                        </a:spcBef>
                        <a:spcAft>
                          <a:spcPts val="0"/>
                        </a:spcAft>
                        <a:buNone/>
                      </a:pPr>
                      <a:r>
                        <a:rPr lang="en-US" sz="1600"/>
                        <a:t>45</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45</a:t>
                      </a:r>
                      <a:endParaRPr sz="16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600"/>
                        <a:t>Camera</a:t>
                      </a:r>
                      <a:endParaRPr sz="1600"/>
                    </a:p>
                  </a:txBody>
                  <a:tcPr marL="91425" marR="91425" marT="91425" marB="91425"/>
                </a:tc>
                <a:tc>
                  <a:txBody>
                    <a:bodyPr/>
                    <a:lstStyle/>
                    <a:p>
                      <a:pPr marL="0" lvl="0" indent="0" algn="l" rtl="0">
                        <a:spcBef>
                          <a:spcPts val="0"/>
                        </a:spcBef>
                        <a:spcAft>
                          <a:spcPts val="0"/>
                        </a:spcAft>
                        <a:buNone/>
                      </a:pPr>
                      <a:r>
                        <a:rPr lang="en-US" sz="1600"/>
                        <a:t>53</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53</a:t>
                      </a:r>
                      <a:endParaRPr sz="16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2"/>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Detailed Weight Breakdown </a:t>
            </a:r>
            <a:endParaRPr sz="3300"/>
          </a:p>
        </p:txBody>
      </p:sp>
      <p:sp>
        <p:nvSpPr>
          <p:cNvPr id="828" name="Google Shape;828;p82"/>
          <p:cNvSpPr txBox="1"/>
          <p:nvPr/>
        </p:nvSpPr>
        <p:spPr>
          <a:xfrm>
            <a:off x="457200" y="817975"/>
            <a:ext cx="7672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Electronic Components </a:t>
            </a:r>
            <a:endParaRPr sz="1800" b="1"/>
          </a:p>
        </p:txBody>
      </p:sp>
      <p:graphicFrame>
        <p:nvGraphicFramePr>
          <p:cNvPr id="829" name="Google Shape;829;p82"/>
          <p:cNvGraphicFramePr/>
          <p:nvPr/>
        </p:nvGraphicFramePr>
        <p:xfrm>
          <a:off x="890400" y="1380975"/>
          <a:ext cx="7239000" cy="2590620"/>
        </p:xfrm>
        <a:graphic>
          <a:graphicData uri="http://schemas.openxmlformats.org/drawingml/2006/table">
            <a:tbl>
              <a:tblPr>
                <a:noFill/>
                <a:tableStyleId>{2CD31C51-2180-4CFA-BC1A-B654117730D2}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517100">
                  <a:extLst>
                    <a:ext uri="{9D8B030D-6E8A-4147-A177-3AD203B41FA5}">
                      <a16:colId xmlns:a16="http://schemas.microsoft.com/office/drawing/2014/main" val="20002"/>
                    </a:ext>
                  </a:extLst>
                </a:gridCol>
                <a:gridCol w="210240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US" sz="1800" b="1"/>
                        <a:t>Component</a:t>
                      </a:r>
                      <a:endParaRPr sz="1800" b="1"/>
                    </a:p>
                  </a:txBody>
                  <a:tcPr marL="91425" marR="91425" marT="91425" marB="91425"/>
                </a:tc>
                <a:tc>
                  <a:txBody>
                    <a:bodyPr/>
                    <a:lstStyle/>
                    <a:p>
                      <a:pPr marL="0" lvl="0" indent="0" algn="l" rtl="0">
                        <a:spcBef>
                          <a:spcPts val="0"/>
                        </a:spcBef>
                        <a:spcAft>
                          <a:spcPts val="0"/>
                        </a:spcAft>
                        <a:buNone/>
                      </a:pPr>
                      <a:r>
                        <a:rPr lang="en-US" sz="1800" b="1"/>
                        <a:t>Weight</a:t>
                      </a:r>
                      <a:endParaRPr sz="1800" b="1"/>
                    </a:p>
                  </a:txBody>
                  <a:tcPr marL="91425" marR="91425" marT="91425" marB="91425"/>
                </a:tc>
                <a:tc>
                  <a:txBody>
                    <a:bodyPr/>
                    <a:lstStyle/>
                    <a:p>
                      <a:pPr marL="0" lvl="0" indent="0" algn="l" rtl="0">
                        <a:spcBef>
                          <a:spcPts val="0"/>
                        </a:spcBef>
                        <a:spcAft>
                          <a:spcPts val="0"/>
                        </a:spcAft>
                        <a:buNone/>
                      </a:pPr>
                      <a:r>
                        <a:rPr lang="en-US" sz="1800" b="1"/>
                        <a:t>Quantity</a:t>
                      </a:r>
                      <a:endParaRPr sz="1800" b="1"/>
                    </a:p>
                  </a:txBody>
                  <a:tcPr marL="91425" marR="91425" marT="91425" marB="91425"/>
                </a:tc>
                <a:tc>
                  <a:txBody>
                    <a:bodyPr/>
                    <a:lstStyle/>
                    <a:p>
                      <a:pPr marL="0" lvl="0" indent="0" algn="l" rtl="0">
                        <a:spcBef>
                          <a:spcPts val="0"/>
                        </a:spcBef>
                        <a:spcAft>
                          <a:spcPts val="0"/>
                        </a:spcAft>
                        <a:buNone/>
                      </a:pPr>
                      <a:r>
                        <a:rPr lang="en-US" sz="1800" b="1"/>
                        <a:t>Net Weight(gms)</a:t>
                      </a:r>
                      <a:endParaRPr sz="18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600"/>
                        <a:t>ESC</a:t>
                      </a:r>
                      <a:endParaRPr sz="1600"/>
                    </a:p>
                  </a:txBody>
                  <a:tcPr marL="91425" marR="91425" marT="91425" marB="91425"/>
                </a:tc>
                <a:tc>
                  <a:txBody>
                    <a:bodyPr/>
                    <a:lstStyle/>
                    <a:p>
                      <a:pPr marL="0" lvl="0" indent="0" algn="l" rtl="0">
                        <a:spcBef>
                          <a:spcPts val="0"/>
                        </a:spcBef>
                        <a:spcAft>
                          <a:spcPts val="0"/>
                        </a:spcAft>
                        <a:buNone/>
                      </a:pPr>
                      <a:r>
                        <a:rPr lang="en-US" sz="1600"/>
                        <a:t>35</a:t>
                      </a:r>
                      <a:endParaRPr sz="1600"/>
                    </a:p>
                  </a:txBody>
                  <a:tcPr marL="91425" marR="91425" marT="91425" marB="91425"/>
                </a:tc>
                <a:tc>
                  <a:txBody>
                    <a:bodyPr/>
                    <a:lstStyle/>
                    <a:p>
                      <a:pPr marL="0" lvl="0" indent="0" algn="l" rtl="0">
                        <a:spcBef>
                          <a:spcPts val="0"/>
                        </a:spcBef>
                        <a:spcAft>
                          <a:spcPts val="0"/>
                        </a:spcAft>
                        <a:buNone/>
                      </a:pPr>
                      <a:r>
                        <a:rPr lang="en-US" sz="1600"/>
                        <a:t>4</a:t>
                      </a:r>
                      <a:endParaRPr sz="1600"/>
                    </a:p>
                  </a:txBody>
                  <a:tcPr marL="91425" marR="91425" marT="91425" marB="91425"/>
                </a:tc>
                <a:tc>
                  <a:txBody>
                    <a:bodyPr/>
                    <a:lstStyle/>
                    <a:p>
                      <a:pPr marL="0" lvl="0" indent="0" algn="l" rtl="0">
                        <a:spcBef>
                          <a:spcPts val="0"/>
                        </a:spcBef>
                        <a:spcAft>
                          <a:spcPts val="0"/>
                        </a:spcAft>
                        <a:buNone/>
                      </a:pPr>
                      <a:r>
                        <a:rPr lang="en-US" sz="1600"/>
                        <a:t>140</a:t>
                      </a:r>
                      <a:endParaRPr sz="16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600"/>
                        <a:t>GPS</a:t>
                      </a:r>
                      <a:endParaRPr sz="1600"/>
                    </a:p>
                  </a:txBody>
                  <a:tcPr marL="91425" marR="91425" marT="91425" marB="91425"/>
                </a:tc>
                <a:tc>
                  <a:txBody>
                    <a:bodyPr/>
                    <a:lstStyle/>
                    <a:p>
                      <a:pPr marL="0" lvl="0" indent="0" algn="l" rtl="0">
                        <a:spcBef>
                          <a:spcPts val="0"/>
                        </a:spcBef>
                        <a:spcAft>
                          <a:spcPts val="0"/>
                        </a:spcAft>
                        <a:buNone/>
                      </a:pPr>
                      <a:r>
                        <a:rPr lang="en-US" sz="1600"/>
                        <a:t>26</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26</a:t>
                      </a:r>
                      <a:endParaRPr sz="16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600"/>
                        <a:t>VTX</a:t>
                      </a:r>
                      <a:endParaRPr sz="1600"/>
                    </a:p>
                  </a:txBody>
                  <a:tcPr marL="91425" marR="91425" marT="91425" marB="91425"/>
                </a:tc>
                <a:tc>
                  <a:txBody>
                    <a:bodyPr/>
                    <a:lstStyle/>
                    <a:p>
                      <a:pPr marL="0" lvl="0" indent="0" algn="l" rtl="0">
                        <a:spcBef>
                          <a:spcPts val="0"/>
                        </a:spcBef>
                        <a:spcAft>
                          <a:spcPts val="0"/>
                        </a:spcAft>
                        <a:buNone/>
                      </a:pPr>
                      <a:r>
                        <a:rPr lang="en-US" sz="1600"/>
                        <a:t>25</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25</a:t>
                      </a:r>
                      <a:endParaRPr sz="16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600"/>
                        <a:t>Receiver</a:t>
                      </a:r>
                      <a:endParaRPr sz="1600"/>
                    </a:p>
                  </a:txBody>
                  <a:tcPr marL="91425" marR="91425" marT="91425" marB="91425"/>
                </a:tc>
                <a:tc>
                  <a:txBody>
                    <a:bodyPr/>
                    <a:lstStyle/>
                    <a:p>
                      <a:pPr marL="0" lvl="0" indent="0" algn="l" rtl="0">
                        <a:spcBef>
                          <a:spcPts val="0"/>
                        </a:spcBef>
                        <a:spcAft>
                          <a:spcPts val="0"/>
                        </a:spcAft>
                        <a:buNone/>
                      </a:pPr>
                      <a:r>
                        <a:rPr lang="en-US" sz="1600"/>
                        <a:t>25</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25</a:t>
                      </a:r>
                      <a:endParaRPr sz="16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1600"/>
                        <a:t>Battery</a:t>
                      </a:r>
                      <a:endParaRPr sz="1600"/>
                    </a:p>
                  </a:txBody>
                  <a:tcPr marL="91425" marR="91425" marT="91425" marB="91425"/>
                </a:tc>
                <a:tc>
                  <a:txBody>
                    <a:bodyPr/>
                    <a:lstStyle/>
                    <a:p>
                      <a:pPr marL="0" lvl="0" indent="0" algn="l" rtl="0">
                        <a:spcBef>
                          <a:spcPts val="0"/>
                        </a:spcBef>
                        <a:spcAft>
                          <a:spcPts val="0"/>
                        </a:spcAft>
                        <a:buNone/>
                      </a:pPr>
                      <a:r>
                        <a:rPr lang="en-US" sz="1600"/>
                        <a:t>446</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446</a:t>
                      </a:r>
                      <a:endParaRPr sz="16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3"/>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Detailed Weight Breakdown </a:t>
            </a:r>
            <a:endParaRPr sz="3300"/>
          </a:p>
        </p:txBody>
      </p:sp>
      <p:sp>
        <p:nvSpPr>
          <p:cNvPr id="836" name="Google Shape;836;p83"/>
          <p:cNvSpPr txBox="1"/>
          <p:nvPr/>
        </p:nvSpPr>
        <p:spPr>
          <a:xfrm>
            <a:off x="457200" y="817975"/>
            <a:ext cx="7672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Payload Mechanism </a:t>
            </a:r>
            <a:endParaRPr sz="1800" b="1"/>
          </a:p>
        </p:txBody>
      </p:sp>
      <p:graphicFrame>
        <p:nvGraphicFramePr>
          <p:cNvPr id="837" name="Google Shape;837;p83"/>
          <p:cNvGraphicFramePr/>
          <p:nvPr/>
        </p:nvGraphicFramePr>
        <p:xfrm>
          <a:off x="457200" y="1279675"/>
          <a:ext cx="8229600" cy="2834460"/>
        </p:xfrm>
        <a:graphic>
          <a:graphicData uri="http://schemas.openxmlformats.org/drawingml/2006/table">
            <a:tbl>
              <a:tblPr>
                <a:noFill/>
                <a:tableStyleId>{2CD31C51-2180-4CFA-BC1A-B654117730D2}</a:tableStyleId>
              </a:tblPr>
              <a:tblGrid>
                <a:gridCol w="2674475">
                  <a:extLst>
                    <a:ext uri="{9D8B030D-6E8A-4147-A177-3AD203B41FA5}">
                      <a16:colId xmlns:a16="http://schemas.microsoft.com/office/drawing/2014/main" val="20000"/>
                    </a:ext>
                  </a:extLst>
                </a:gridCol>
                <a:gridCol w="1441775">
                  <a:extLst>
                    <a:ext uri="{9D8B030D-6E8A-4147-A177-3AD203B41FA5}">
                      <a16:colId xmlns:a16="http://schemas.microsoft.com/office/drawing/2014/main" val="20001"/>
                    </a:ext>
                  </a:extLst>
                </a:gridCol>
                <a:gridCol w="1736175">
                  <a:extLst>
                    <a:ext uri="{9D8B030D-6E8A-4147-A177-3AD203B41FA5}">
                      <a16:colId xmlns:a16="http://schemas.microsoft.com/office/drawing/2014/main" val="20002"/>
                    </a:ext>
                  </a:extLst>
                </a:gridCol>
                <a:gridCol w="23771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US" sz="1800" b="1"/>
                        <a:t>Component</a:t>
                      </a:r>
                      <a:endParaRPr sz="1800" b="1"/>
                    </a:p>
                  </a:txBody>
                  <a:tcPr marL="91425" marR="91425" marT="91425" marB="91425"/>
                </a:tc>
                <a:tc>
                  <a:txBody>
                    <a:bodyPr/>
                    <a:lstStyle/>
                    <a:p>
                      <a:pPr marL="0" lvl="0" indent="0" algn="l" rtl="0">
                        <a:spcBef>
                          <a:spcPts val="0"/>
                        </a:spcBef>
                        <a:spcAft>
                          <a:spcPts val="0"/>
                        </a:spcAft>
                        <a:buNone/>
                      </a:pPr>
                      <a:r>
                        <a:rPr lang="en-US" sz="1800" b="1"/>
                        <a:t>Weight</a:t>
                      </a:r>
                      <a:endParaRPr sz="1800" b="1"/>
                    </a:p>
                  </a:txBody>
                  <a:tcPr marL="91425" marR="91425" marT="91425" marB="91425"/>
                </a:tc>
                <a:tc>
                  <a:txBody>
                    <a:bodyPr/>
                    <a:lstStyle/>
                    <a:p>
                      <a:pPr marL="0" lvl="0" indent="0" algn="l" rtl="0">
                        <a:spcBef>
                          <a:spcPts val="0"/>
                        </a:spcBef>
                        <a:spcAft>
                          <a:spcPts val="0"/>
                        </a:spcAft>
                        <a:buNone/>
                      </a:pPr>
                      <a:r>
                        <a:rPr lang="en-US" sz="1800" b="1"/>
                        <a:t>Quantity</a:t>
                      </a:r>
                      <a:endParaRPr sz="1800" b="1"/>
                    </a:p>
                  </a:txBody>
                  <a:tcPr marL="91425" marR="91425" marT="91425" marB="91425"/>
                </a:tc>
                <a:tc>
                  <a:txBody>
                    <a:bodyPr/>
                    <a:lstStyle/>
                    <a:p>
                      <a:pPr marL="0" lvl="0" indent="0" algn="l" rtl="0">
                        <a:spcBef>
                          <a:spcPts val="0"/>
                        </a:spcBef>
                        <a:spcAft>
                          <a:spcPts val="0"/>
                        </a:spcAft>
                        <a:buNone/>
                      </a:pPr>
                      <a:r>
                        <a:rPr lang="en-US" sz="1800" b="1"/>
                        <a:t>Net Weight(gms)</a:t>
                      </a:r>
                      <a:endParaRPr sz="18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600"/>
                        <a:t>Frame</a:t>
                      </a:r>
                      <a:endParaRPr sz="1600"/>
                    </a:p>
                  </a:txBody>
                  <a:tcPr marL="91425" marR="91425" marT="91425" marB="91425"/>
                </a:tc>
                <a:tc>
                  <a:txBody>
                    <a:bodyPr/>
                    <a:lstStyle/>
                    <a:p>
                      <a:pPr marL="0" lvl="0" indent="0" algn="l" rtl="0">
                        <a:spcBef>
                          <a:spcPts val="0"/>
                        </a:spcBef>
                        <a:spcAft>
                          <a:spcPts val="0"/>
                        </a:spcAft>
                        <a:buNone/>
                      </a:pPr>
                      <a:r>
                        <a:rPr lang="en-US" sz="1600"/>
                        <a:t>140</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140</a:t>
                      </a:r>
                      <a:endParaRPr sz="16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600"/>
                        <a:t>Servo Motor</a:t>
                      </a:r>
                      <a:endParaRPr sz="1600"/>
                    </a:p>
                  </a:txBody>
                  <a:tcPr marL="91425" marR="91425" marT="91425" marB="91425"/>
                </a:tc>
                <a:tc>
                  <a:txBody>
                    <a:bodyPr/>
                    <a:lstStyle/>
                    <a:p>
                      <a:pPr marL="0" lvl="0" indent="0" algn="l" rtl="0">
                        <a:spcBef>
                          <a:spcPts val="0"/>
                        </a:spcBef>
                        <a:spcAft>
                          <a:spcPts val="0"/>
                        </a:spcAft>
                        <a:buNone/>
                      </a:pPr>
                      <a:r>
                        <a:rPr lang="en-US" sz="1600"/>
                        <a:t>13</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13</a:t>
                      </a:r>
                      <a:endParaRPr sz="16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600"/>
                        <a:t>Spring</a:t>
                      </a:r>
                      <a:endParaRPr sz="1600"/>
                    </a:p>
                  </a:txBody>
                  <a:tcPr marL="91425" marR="91425" marT="91425" marB="91425"/>
                </a:tc>
                <a:tc>
                  <a:txBody>
                    <a:bodyPr/>
                    <a:lstStyle/>
                    <a:p>
                      <a:pPr marL="0" lvl="0" indent="0" algn="l" rtl="0">
                        <a:spcBef>
                          <a:spcPts val="0"/>
                        </a:spcBef>
                        <a:spcAft>
                          <a:spcPts val="0"/>
                        </a:spcAft>
                        <a:buNone/>
                      </a:pPr>
                      <a:r>
                        <a:rPr lang="en-US" sz="1600"/>
                        <a:t>15</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15</a:t>
                      </a:r>
                      <a:endParaRPr sz="1600"/>
                    </a:p>
                  </a:txBody>
                  <a:tcPr marL="91425" marR="91425" marT="91425" marB="91425"/>
                </a:tc>
                <a:extLst>
                  <a:ext uri="{0D108BD9-81ED-4DB2-BD59-A6C34878D82A}">
                    <a16:rowId xmlns:a16="http://schemas.microsoft.com/office/drawing/2014/main" val="10003"/>
                  </a:ext>
                </a:extLst>
              </a:tr>
              <a:tr h="468125">
                <a:tc>
                  <a:txBody>
                    <a:bodyPr/>
                    <a:lstStyle/>
                    <a:p>
                      <a:pPr marL="0" lvl="0" indent="0" algn="l" rtl="0">
                        <a:spcBef>
                          <a:spcPts val="0"/>
                        </a:spcBef>
                        <a:spcAft>
                          <a:spcPts val="0"/>
                        </a:spcAft>
                        <a:buNone/>
                      </a:pPr>
                      <a:r>
                        <a:rPr lang="en-US" sz="1600"/>
                        <a:t>Buffer (wires and fasteners)</a:t>
                      </a:r>
                      <a:endParaRPr sz="1600"/>
                    </a:p>
                  </a:txBody>
                  <a:tcPr marL="91425" marR="91425" marT="91425" marB="91425"/>
                </a:tc>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US" sz="1600"/>
                        <a:t>150</a:t>
                      </a:r>
                      <a:endParaRPr sz="16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1600" b="1"/>
                        <a:t>TOTAL</a:t>
                      </a:r>
                      <a:endParaRPr sz="1600" b="1"/>
                    </a:p>
                  </a:txBody>
                  <a:tcPr marL="91425" marR="91425" marT="91425" marB="91425"/>
                </a:tc>
                <a:tc>
                  <a:txBody>
                    <a:bodyPr/>
                    <a:lstStyle/>
                    <a:p>
                      <a:pPr marL="0" lvl="0" indent="0" algn="l" rtl="0">
                        <a:spcBef>
                          <a:spcPts val="0"/>
                        </a:spcBef>
                        <a:spcAft>
                          <a:spcPts val="0"/>
                        </a:spcAft>
                        <a:buNone/>
                      </a:pPr>
                      <a:endParaRPr sz="1600" b="1"/>
                    </a:p>
                  </a:txBody>
                  <a:tcPr marL="91425" marR="91425" marT="91425" marB="91425"/>
                </a:tc>
                <a:tc>
                  <a:txBody>
                    <a:bodyPr/>
                    <a:lstStyle/>
                    <a:p>
                      <a:pPr marL="0" lvl="0" indent="0" algn="l" rtl="0">
                        <a:spcBef>
                          <a:spcPts val="0"/>
                        </a:spcBef>
                        <a:spcAft>
                          <a:spcPts val="0"/>
                        </a:spcAft>
                        <a:buNone/>
                      </a:pPr>
                      <a:endParaRPr sz="1600" b="1"/>
                    </a:p>
                  </a:txBody>
                  <a:tcPr marL="91425" marR="91425" marT="91425" marB="91425"/>
                </a:tc>
                <a:tc>
                  <a:txBody>
                    <a:bodyPr/>
                    <a:lstStyle/>
                    <a:p>
                      <a:pPr marL="0" lvl="0" indent="0" algn="l" rtl="0">
                        <a:spcBef>
                          <a:spcPts val="0"/>
                        </a:spcBef>
                        <a:spcAft>
                          <a:spcPts val="0"/>
                        </a:spcAft>
                        <a:buNone/>
                      </a:pPr>
                      <a:r>
                        <a:rPr lang="en-US" sz="1600" b="1"/>
                        <a:t>1700</a:t>
                      </a:r>
                      <a:endParaRPr sz="1600" b="1"/>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8"/>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UAV Performance Recalculation</a:t>
            </a:r>
            <a:endParaRPr sz="3300"/>
          </a:p>
        </p:txBody>
      </p:sp>
      <p:sp>
        <p:nvSpPr>
          <p:cNvPr id="873" name="Google Shape;873;p88"/>
          <p:cNvSpPr txBox="1">
            <a:spLocks noGrp="1"/>
          </p:cNvSpPr>
          <p:nvPr>
            <p:ph type="body" idx="1"/>
          </p:nvPr>
        </p:nvSpPr>
        <p:spPr>
          <a:xfrm>
            <a:off x="457200" y="911225"/>
            <a:ext cx="7108200" cy="3840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Power Required for the mission:</a:t>
            </a:r>
          </a:p>
        </p:txBody>
      </p:sp>
      <p:sp>
        <p:nvSpPr>
          <p:cNvPr id="874" name="Google Shape;874;p88"/>
          <p:cNvSpPr txBox="1">
            <a:spLocks noGrp="1"/>
          </p:cNvSpPr>
          <p:nvPr>
            <p:ph type="body" idx="2"/>
          </p:nvPr>
        </p:nvSpPr>
        <p:spPr>
          <a:xfrm>
            <a:off x="1017900" y="1486200"/>
            <a:ext cx="7108200" cy="2401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Power consumed by Motors:</a:t>
            </a:r>
          </a:p>
          <a:p>
            <a:pPr marL="457200" lvl="0" indent="0" algn="l" rtl="0">
              <a:spcBef>
                <a:spcPts val="300"/>
              </a:spcBef>
              <a:spcAft>
                <a:spcPts val="0"/>
              </a:spcAft>
              <a:buNone/>
            </a:pPr>
            <a:r>
              <a:rPr lang="en-US" b="0"/>
              <a:t>Maximum current draw is 18A </a:t>
            </a:r>
            <a:endParaRPr b="0"/>
          </a:p>
          <a:p>
            <a:pPr marL="457200" lvl="0" indent="0" algn="l" rtl="0">
              <a:spcBef>
                <a:spcPts val="300"/>
              </a:spcBef>
              <a:spcAft>
                <a:spcPts val="0"/>
              </a:spcAft>
              <a:buNone/>
            </a:pPr>
            <a:r>
              <a:rPr lang="en-US" b="0"/>
              <a:t>Battery provides voltage of 11.1 V</a:t>
            </a:r>
            <a:endParaRPr b="0"/>
          </a:p>
          <a:p>
            <a:pPr marL="457200" lvl="0" indent="0" algn="l" rtl="0">
              <a:spcBef>
                <a:spcPts val="300"/>
              </a:spcBef>
              <a:spcAft>
                <a:spcPts val="0"/>
              </a:spcAft>
              <a:buNone/>
            </a:pPr>
            <a:r>
              <a:rPr lang="en-US" b="0"/>
              <a:t>Max Power = Voltage x Current </a:t>
            </a:r>
            <a:endParaRPr b="0"/>
          </a:p>
          <a:p>
            <a:pPr marL="457200" lvl="0" indent="0" algn="l" rtl="0">
              <a:spcBef>
                <a:spcPts val="300"/>
              </a:spcBef>
              <a:spcAft>
                <a:spcPts val="0"/>
              </a:spcAft>
              <a:buNone/>
            </a:pPr>
            <a:r>
              <a:rPr lang="en-US" b="0"/>
              <a:t>Power = 11.1V x 18 A = 200 W</a:t>
            </a:r>
            <a:endParaRPr b="0"/>
          </a:p>
          <a:p>
            <a:pPr marL="457200" lvl="0" indent="0" algn="l" rtl="0">
              <a:spcBef>
                <a:spcPts val="300"/>
              </a:spcBef>
              <a:spcAft>
                <a:spcPts val="0"/>
              </a:spcAft>
              <a:buNone/>
            </a:pPr>
            <a:endParaRPr b="0"/>
          </a:p>
          <a:p>
            <a:pPr marL="457200" lvl="0" indent="0" algn="l" rtl="0">
              <a:spcBef>
                <a:spcPts val="300"/>
              </a:spcBef>
              <a:spcAft>
                <a:spcPts val="300"/>
              </a:spcAft>
              <a:buNone/>
            </a:pPr>
            <a:r>
              <a:rPr lang="en-US" b="0"/>
              <a:t>Max Power consumed by 4 Motors = 4 X 200 =</a:t>
            </a:r>
            <a:r>
              <a:rPr lang="en-US"/>
              <a:t> 800 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9"/>
          <p:cNvSpPr txBox="1">
            <a:spLocks noGrp="1"/>
          </p:cNvSpPr>
          <p:nvPr>
            <p:ph type="title"/>
          </p:nvPr>
        </p:nvSpPr>
        <p:spPr>
          <a:xfrm>
            <a:off x="609600" y="209550"/>
            <a:ext cx="2271713" cy="36512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p:txBody>
      </p:sp>
      <p:sp>
        <p:nvSpPr>
          <p:cNvPr id="469" name="Google Shape;469;p39"/>
          <p:cNvSpPr txBox="1">
            <a:spLocks noGrp="1"/>
          </p:cNvSpPr>
          <p:nvPr>
            <p:ph type="body" idx="1"/>
          </p:nvPr>
        </p:nvSpPr>
        <p:spPr>
          <a:xfrm>
            <a:off x="457200" y="911224"/>
            <a:ext cx="8229600" cy="3657600"/>
          </a:xfrm>
          <a:prstGeom prst="rect">
            <a:avLst/>
          </a:prstGeom>
          <a:noFill/>
          <a:ln>
            <a:noFill/>
          </a:ln>
        </p:spPr>
        <p:txBody>
          <a:bodyPr spcFirstLastPara="1" wrap="square" lIns="0" tIns="0" rIns="0" bIns="0" anchor="t" anchorCtr="0">
            <a:noAutofit/>
          </a:bodyPr>
          <a:lstStyle/>
          <a:p>
            <a:pPr marL="257175" lvl="0" indent="0" algn="l" rtl="0">
              <a:spcBef>
                <a:spcPts val="0"/>
              </a:spcBef>
              <a:spcAft>
                <a:spcPts val="0"/>
              </a:spcAft>
              <a:buClr>
                <a:schemeClr val="dk1"/>
              </a:buClr>
              <a:buSzPts val="1800"/>
              <a:buFont typeface="Arial" panose="020B0604020202020204"/>
              <a:buNone/>
            </a:pPr>
            <a:r>
              <a:rPr lang="en-US">
                <a:latin typeface="Arial" panose="020B0604020202020204"/>
                <a:ea typeface="Arial" panose="020B0604020202020204"/>
                <a:cs typeface="Arial" panose="020B0604020202020204"/>
                <a:sym typeface="Arial" panose="020B0604020202020204"/>
              </a:rPr>
              <a:t>3. Propulsion System:</a:t>
            </a:r>
            <a:endParaRPr>
              <a:latin typeface="Arial" panose="020B0604020202020204"/>
              <a:ea typeface="Arial" panose="020B0604020202020204"/>
              <a:cs typeface="Arial" panose="020B0604020202020204"/>
              <a:sym typeface="Arial" panose="020B0604020202020204"/>
            </a:endParaRPr>
          </a:p>
          <a:p>
            <a:pPr marL="257175" lvl="0" indent="0" algn="l" rtl="0">
              <a:spcBef>
                <a:spcPts val="300"/>
              </a:spcBef>
              <a:spcAft>
                <a:spcPts val="0"/>
              </a:spcAft>
              <a:buClr>
                <a:schemeClr val="dk1"/>
              </a:buClr>
              <a:buSzPts val="1600"/>
              <a:buFont typeface="Arial" panose="020B0604020202020204"/>
              <a:buNone/>
            </a:pPr>
            <a:r>
              <a:rPr lang="en-US" sz="1600" b="0">
                <a:latin typeface="Arial" panose="020B0604020202020204"/>
                <a:ea typeface="Arial" panose="020B0604020202020204"/>
                <a:cs typeface="Arial" panose="020B0604020202020204"/>
                <a:sym typeface="Arial" panose="020B0604020202020204"/>
              </a:rPr>
              <a:t>Electric propulsion system with </a:t>
            </a:r>
            <a:endParaRPr sz="1600" b="0">
              <a:latin typeface="Arial" panose="020B0604020202020204"/>
              <a:ea typeface="Arial" panose="020B0604020202020204"/>
              <a:cs typeface="Arial" panose="020B0604020202020204"/>
              <a:sym typeface="Arial" panose="020B0604020202020204"/>
            </a:endParaRPr>
          </a:p>
          <a:p>
            <a:pPr marL="257175" lvl="0" indent="0" algn="l" rtl="0">
              <a:spcBef>
                <a:spcPts val="300"/>
              </a:spcBef>
              <a:spcAft>
                <a:spcPts val="0"/>
              </a:spcAft>
              <a:buClr>
                <a:schemeClr val="dk1"/>
              </a:buClr>
              <a:buSzPts val="1600"/>
              <a:buFont typeface="Arial" panose="020B0604020202020204"/>
              <a:buNone/>
            </a:pPr>
            <a:r>
              <a:rPr lang="en-US" sz="1600" b="0">
                <a:latin typeface="Arial" panose="020B0604020202020204"/>
                <a:ea typeface="Arial" panose="020B0604020202020204"/>
                <a:cs typeface="Arial" panose="020B0604020202020204"/>
                <a:sym typeface="Arial" panose="020B0604020202020204"/>
              </a:rPr>
              <a:t>DYS D2836-7 1120KV Outrunner Brushless Drone Motor and double blade propellers.</a:t>
            </a:r>
            <a:endParaRPr sz="1600" b="0">
              <a:latin typeface="Arial" panose="020B0604020202020204"/>
              <a:ea typeface="Arial" panose="020B0604020202020204"/>
              <a:cs typeface="Arial" panose="020B0604020202020204"/>
              <a:sym typeface="Arial" panose="020B0604020202020204"/>
            </a:endParaRPr>
          </a:p>
          <a:p>
            <a:pPr marL="257175" lvl="0" indent="0" algn="l" rtl="0">
              <a:spcBef>
                <a:spcPts val="300"/>
              </a:spcBef>
              <a:spcAft>
                <a:spcPts val="0"/>
              </a:spcAft>
              <a:buClr>
                <a:schemeClr val="dk1"/>
              </a:buClr>
              <a:buSzPts val="1600"/>
              <a:buFont typeface="Arial" panose="020B0604020202020204"/>
              <a:buNone/>
            </a:pPr>
            <a:r>
              <a:rPr lang="en-US" sz="1600" b="0">
                <a:latin typeface="Arial" panose="020B0604020202020204"/>
                <a:ea typeface="Arial" panose="020B0604020202020204"/>
                <a:cs typeface="Arial" panose="020B0604020202020204"/>
                <a:sym typeface="Arial" panose="020B0604020202020204"/>
              </a:rPr>
              <a:t>Large flange and vertically upside Motor Mounting</a:t>
            </a:r>
            <a:endParaRPr sz="1600" b="0">
              <a:latin typeface="Arial" panose="020B0604020202020204"/>
              <a:ea typeface="Arial" panose="020B0604020202020204"/>
              <a:cs typeface="Arial" panose="020B0604020202020204"/>
              <a:sym typeface="Arial" panose="020B0604020202020204"/>
            </a:endParaRPr>
          </a:p>
        </p:txBody>
      </p:sp>
      <p:sp>
        <p:nvSpPr>
          <p:cNvPr id="470" name="Google Shape;470;p39"/>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strike="noStrike" cap="none">
                <a:solidFill>
                  <a:schemeClr val="dk1"/>
                </a:solidFill>
                <a:latin typeface="Arial" panose="020B0604020202020204"/>
                <a:ea typeface="Arial" panose="020B0604020202020204"/>
                <a:cs typeface="Arial" panose="020B0604020202020204"/>
                <a:sym typeface="Arial" panose="020B0604020202020204"/>
              </a:rPr>
              <a:t>6</a:t>
            </a:fld>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71" name="Google Shape;471;p39" descr="arsc2"/>
          <p:cNvPicPr preferRelativeResize="0">
            <a:picLocks noGrp="1"/>
          </p:cNvPicPr>
          <p:nvPr>
            <p:ph type="body" idx="4294967295"/>
          </p:nvPr>
        </p:nvPicPr>
        <p:blipFill rotWithShape="1">
          <a:blip r:embed="rId3"/>
          <a:srcRect/>
          <a:stretch>
            <a:fillRect/>
          </a:stretch>
        </p:blipFill>
        <p:spPr>
          <a:xfrm>
            <a:off x="1095375" y="2319338"/>
            <a:ext cx="2771775" cy="2219325"/>
          </a:xfrm>
          <a:prstGeom prst="rect">
            <a:avLst/>
          </a:prstGeom>
          <a:noFill/>
          <a:ln>
            <a:noFill/>
          </a:ln>
        </p:spPr>
      </p:pic>
      <p:pic>
        <p:nvPicPr>
          <p:cNvPr id="472" name="Google Shape;472;p39"/>
          <p:cNvPicPr preferRelativeResize="0">
            <a:picLocks noGrp="1"/>
          </p:cNvPicPr>
          <p:nvPr>
            <p:ph type="body" idx="4294967295"/>
          </p:nvPr>
        </p:nvPicPr>
        <p:blipFill rotWithShape="1">
          <a:blip r:embed="rId4"/>
          <a:srcRect/>
          <a:stretch>
            <a:fillRect/>
          </a:stretch>
        </p:blipFill>
        <p:spPr>
          <a:xfrm>
            <a:off x="5597525" y="2598738"/>
            <a:ext cx="2003425" cy="17589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89"/>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UAV Performance Recalculation</a:t>
            </a:r>
            <a:endParaRPr sz="3300"/>
          </a:p>
        </p:txBody>
      </p:sp>
      <p:sp>
        <p:nvSpPr>
          <p:cNvPr id="881" name="Google Shape;881;p89"/>
          <p:cNvSpPr txBox="1">
            <a:spLocks noGrp="1"/>
          </p:cNvSpPr>
          <p:nvPr>
            <p:ph type="body" idx="1"/>
          </p:nvPr>
        </p:nvSpPr>
        <p:spPr>
          <a:xfrm>
            <a:off x="457200" y="911225"/>
            <a:ext cx="7108200" cy="3840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Power Required for the mission:</a:t>
            </a:r>
          </a:p>
        </p:txBody>
      </p:sp>
      <p:sp>
        <p:nvSpPr>
          <p:cNvPr id="882" name="Google Shape;882;p89"/>
          <p:cNvSpPr txBox="1">
            <a:spLocks noGrp="1"/>
          </p:cNvSpPr>
          <p:nvPr>
            <p:ph type="body" idx="2"/>
          </p:nvPr>
        </p:nvSpPr>
        <p:spPr>
          <a:xfrm>
            <a:off x="457200" y="1295225"/>
            <a:ext cx="8032800" cy="331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Power consumed by Pixhawk 2.4.8 :</a:t>
            </a:r>
          </a:p>
          <a:p>
            <a:pPr marL="457200" lvl="0" indent="0" algn="l" rtl="0">
              <a:spcBef>
                <a:spcPts val="300"/>
              </a:spcBef>
              <a:spcAft>
                <a:spcPts val="0"/>
              </a:spcAft>
              <a:buNone/>
            </a:pPr>
            <a:r>
              <a:rPr lang="en-US" b="0"/>
              <a:t>Maximum current draw = 2.5A </a:t>
            </a:r>
            <a:endParaRPr b="0"/>
          </a:p>
          <a:p>
            <a:pPr marL="457200" lvl="0" indent="0" algn="l" rtl="0">
              <a:spcBef>
                <a:spcPts val="300"/>
              </a:spcBef>
              <a:spcAft>
                <a:spcPts val="0"/>
              </a:spcAft>
              <a:buNone/>
            </a:pPr>
            <a:r>
              <a:rPr lang="en-US" b="0"/>
              <a:t>Required power supply = 5V</a:t>
            </a:r>
            <a:endParaRPr b="0"/>
          </a:p>
          <a:p>
            <a:pPr marL="457200" lvl="0" indent="0" algn="l" rtl="0">
              <a:spcBef>
                <a:spcPts val="300"/>
              </a:spcBef>
              <a:spcAft>
                <a:spcPts val="0"/>
              </a:spcAft>
              <a:buNone/>
            </a:pPr>
            <a:r>
              <a:rPr lang="en-US" b="0"/>
              <a:t>Max Power = Voltage x Current </a:t>
            </a:r>
            <a:endParaRPr b="0"/>
          </a:p>
          <a:p>
            <a:pPr marL="457200" lvl="0" indent="0" algn="l" rtl="0">
              <a:spcBef>
                <a:spcPts val="300"/>
              </a:spcBef>
              <a:spcAft>
                <a:spcPts val="0"/>
              </a:spcAft>
              <a:buNone/>
            </a:pPr>
            <a:r>
              <a:rPr lang="en-US" b="0"/>
              <a:t>Max Power = 5V X 2.5A =</a:t>
            </a:r>
            <a:r>
              <a:rPr lang="en-US"/>
              <a:t> 12.5 W</a:t>
            </a:r>
          </a:p>
          <a:p>
            <a:pPr marL="457200" lvl="0" indent="0" algn="l" rtl="0">
              <a:spcBef>
                <a:spcPts val="300"/>
              </a:spcBef>
              <a:spcAft>
                <a:spcPts val="0"/>
              </a:spcAft>
              <a:buNone/>
            </a:pPr>
            <a:endParaRPr lang="en-US"/>
          </a:p>
          <a:p>
            <a:pPr marL="0" lvl="0" indent="0" algn="l" rtl="0">
              <a:spcBef>
                <a:spcPts val="300"/>
              </a:spcBef>
              <a:spcAft>
                <a:spcPts val="0"/>
              </a:spcAft>
              <a:buNone/>
            </a:pPr>
            <a:r>
              <a:rPr lang="en-US" b="0"/>
              <a:t>Power consumed by raspberry pi ranges from </a:t>
            </a:r>
            <a:r>
              <a:rPr lang="en-US"/>
              <a:t>3.5-4 W</a:t>
            </a:r>
          </a:p>
          <a:p>
            <a:pPr marL="0" lvl="0" indent="0" algn="l" rtl="0">
              <a:spcBef>
                <a:spcPts val="300"/>
              </a:spcBef>
              <a:spcAft>
                <a:spcPts val="0"/>
              </a:spcAft>
              <a:buNone/>
            </a:pPr>
            <a:r>
              <a:rPr lang="en-US" b="0"/>
              <a:t>Power consumed by camera = </a:t>
            </a:r>
            <a:r>
              <a:rPr lang="en-US"/>
              <a:t>2 W</a:t>
            </a:r>
          </a:p>
          <a:p>
            <a:pPr marL="0" lvl="0" indent="0" algn="l" rtl="0">
              <a:spcBef>
                <a:spcPts val="300"/>
              </a:spcBef>
              <a:spcAft>
                <a:spcPts val="0"/>
              </a:spcAft>
              <a:buNone/>
            </a:pPr>
            <a:r>
              <a:rPr lang="en-US" b="0"/>
              <a:t>Assumed losses = </a:t>
            </a:r>
            <a:r>
              <a:rPr lang="en-US"/>
              <a:t>5 W</a:t>
            </a:r>
          </a:p>
          <a:p>
            <a:pPr marL="0" lvl="0" indent="0" algn="l" rtl="0">
              <a:spcBef>
                <a:spcPts val="300"/>
              </a:spcBef>
              <a:spcAft>
                <a:spcPts val="300"/>
              </a:spcAft>
              <a:buNone/>
            </a:pPr>
            <a:r>
              <a:rPr lang="en-US"/>
              <a:t>Total maximum power required</a:t>
            </a:r>
            <a:r>
              <a:rPr lang="en-US" b="0"/>
              <a:t> (Approx…) = 800+12.5+2+5W = </a:t>
            </a:r>
            <a:r>
              <a:rPr lang="en-US"/>
              <a:t>819.5 W</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89"/>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None/>
            </a:pPr>
            <a:r>
              <a:rPr lang="en-US" sz="2100"/>
              <a:t>UAV Performance Recalculation</a:t>
            </a:r>
            <a:endParaRPr sz="3300"/>
          </a:p>
        </p:txBody>
      </p:sp>
      <p:sp>
        <p:nvSpPr>
          <p:cNvPr id="882" name="Google Shape;882;p89"/>
          <p:cNvSpPr txBox="1">
            <a:spLocks noGrp="1"/>
          </p:cNvSpPr>
          <p:nvPr>
            <p:ph type="body" idx="2"/>
          </p:nvPr>
        </p:nvSpPr>
        <p:spPr>
          <a:xfrm>
            <a:off x="457200" y="1004395"/>
            <a:ext cx="8032800" cy="331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Endurance estimation:</a:t>
            </a:r>
          </a:p>
          <a:p>
            <a:pPr marL="0" lvl="0" indent="0" algn="l" rtl="0">
              <a:spcBef>
                <a:spcPts val="0"/>
              </a:spcBef>
              <a:spcAft>
                <a:spcPts val="0"/>
              </a:spcAft>
              <a:buNone/>
            </a:pPr>
            <a:r>
              <a:rPr lang="en-US" b="0"/>
              <a:t>The motor can draw a maximum of 18 A for a maximum thrust of 1130 gm. </a:t>
            </a:r>
          </a:p>
          <a:p>
            <a:pPr marL="0" lvl="0" indent="0" algn="l" rtl="0">
              <a:spcBef>
                <a:spcPts val="0"/>
              </a:spcBef>
              <a:spcAft>
                <a:spcPts val="0"/>
              </a:spcAft>
              <a:buNone/>
            </a:pPr>
            <a:r>
              <a:rPr lang="en-US" b="0"/>
              <a:t>Each engine must produce a safe 600 grammes of force for the drone to hover. Each motors draws 8A assumed.</a:t>
            </a:r>
          </a:p>
          <a:p>
            <a:pPr marL="0" lvl="0" indent="0" algn="l" rtl="0">
              <a:spcBef>
                <a:spcPts val="0"/>
              </a:spcBef>
              <a:spcAft>
                <a:spcPts val="0"/>
              </a:spcAft>
              <a:buNone/>
            </a:pPr>
            <a:r>
              <a:rPr lang="en-US" b="0"/>
              <a:t>The total average current drawn by all motors will be 8x4= 32 A.</a:t>
            </a:r>
          </a:p>
          <a:p>
            <a:pPr marL="0" lvl="0" indent="0" algn="l" rtl="0">
              <a:spcBef>
                <a:spcPts val="0"/>
              </a:spcBef>
              <a:spcAft>
                <a:spcPts val="0"/>
              </a:spcAft>
              <a:buNone/>
            </a:pPr>
            <a:endParaRPr lang="en-US" b="0"/>
          </a:p>
          <a:p>
            <a:pPr marL="0" lvl="0" indent="0" algn="l" rtl="0">
              <a:spcBef>
                <a:spcPts val="0"/>
              </a:spcBef>
              <a:spcAft>
                <a:spcPts val="0"/>
              </a:spcAft>
              <a:buNone/>
            </a:pPr>
            <a:r>
              <a:rPr lang="en-US" b="0"/>
              <a:t>Calculated flight time will be (6.2/32) x 60 = </a:t>
            </a:r>
            <a:r>
              <a:rPr lang="en-US"/>
              <a:t>11.625 minutes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85"/>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Bill of Materials</a:t>
            </a:r>
            <a:endParaRPr sz="3300"/>
          </a:p>
        </p:txBody>
      </p:sp>
      <p:graphicFrame>
        <p:nvGraphicFramePr>
          <p:cNvPr id="852" name="Google Shape;852;p85"/>
          <p:cNvGraphicFramePr/>
          <p:nvPr/>
        </p:nvGraphicFramePr>
        <p:xfrm>
          <a:off x="457200" y="830850"/>
          <a:ext cx="8229600" cy="3852395"/>
        </p:xfrm>
        <a:graphic>
          <a:graphicData uri="http://schemas.openxmlformats.org/drawingml/2006/table">
            <a:tbl>
              <a:tblPr>
                <a:noFill/>
                <a:tableStyleId>{2CD31C51-2180-4CFA-BC1A-B654117730D2}</a:tableStyleId>
              </a:tblPr>
              <a:tblGrid>
                <a:gridCol w="958275">
                  <a:extLst>
                    <a:ext uri="{9D8B030D-6E8A-4147-A177-3AD203B41FA5}">
                      <a16:colId xmlns:a16="http://schemas.microsoft.com/office/drawing/2014/main" val="20000"/>
                    </a:ext>
                  </a:extLst>
                </a:gridCol>
                <a:gridCol w="2423775">
                  <a:extLst>
                    <a:ext uri="{9D8B030D-6E8A-4147-A177-3AD203B41FA5}">
                      <a16:colId xmlns:a16="http://schemas.microsoft.com/office/drawing/2014/main" val="20001"/>
                    </a:ext>
                  </a:extLst>
                </a:gridCol>
                <a:gridCol w="3660500">
                  <a:extLst>
                    <a:ext uri="{9D8B030D-6E8A-4147-A177-3AD203B41FA5}">
                      <a16:colId xmlns:a16="http://schemas.microsoft.com/office/drawing/2014/main" val="20002"/>
                    </a:ext>
                  </a:extLst>
                </a:gridCol>
                <a:gridCol w="1187050">
                  <a:extLst>
                    <a:ext uri="{9D8B030D-6E8A-4147-A177-3AD203B41FA5}">
                      <a16:colId xmlns:a16="http://schemas.microsoft.com/office/drawing/2014/main" val="20003"/>
                    </a:ext>
                  </a:extLst>
                </a:gridCol>
              </a:tblGrid>
              <a:tr h="402325">
                <a:tc>
                  <a:txBody>
                    <a:bodyPr/>
                    <a:lstStyle/>
                    <a:p>
                      <a:pPr marL="0" lvl="0" indent="0" algn="l" rtl="0">
                        <a:spcBef>
                          <a:spcPts val="0"/>
                        </a:spcBef>
                        <a:spcAft>
                          <a:spcPts val="0"/>
                        </a:spcAft>
                        <a:buNone/>
                      </a:pPr>
                      <a:r>
                        <a:rPr lang="en-US" sz="1600" b="1"/>
                        <a:t>Sr.no.</a:t>
                      </a:r>
                      <a:endParaRPr sz="1600" b="1"/>
                    </a:p>
                  </a:txBody>
                  <a:tcPr marL="91425" marR="91425" marT="91425" marB="91425"/>
                </a:tc>
                <a:tc>
                  <a:txBody>
                    <a:bodyPr/>
                    <a:lstStyle/>
                    <a:p>
                      <a:pPr marL="0" lvl="0" indent="0" algn="l" rtl="0">
                        <a:spcBef>
                          <a:spcPts val="0"/>
                        </a:spcBef>
                        <a:spcAft>
                          <a:spcPts val="0"/>
                        </a:spcAft>
                        <a:buNone/>
                      </a:pPr>
                      <a:r>
                        <a:rPr lang="en-US" sz="1600" b="1"/>
                        <a:t>Part Name</a:t>
                      </a:r>
                      <a:endParaRPr sz="1600" b="1"/>
                    </a:p>
                  </a:txBody>
                  <a:tcPr marL="91425" marR="91425" marT="91425" marB="91425"/>
                </a:tc>
                <a:tc>
                  <a:txBody>
                    <a:bodyPr/>
                    <a:lstStyle/>
                    <a:p>
                      <a:pPr marL="0" lvl="0" indent="0" algn="l" rtl="0">
                        <a:spcBef>
                          <a:spcPts val="0"/>
                        </a:spcBef>
                        <a:spcAft>
                          <a:spcPts val="0"/>
                        </a:spcAft>
                        <a:buNone/>
                      </a:pPr>
                      <a:r>
                        <a:rPr lang="en-US" sz="1600" b="1"/>
                        <a:t>Specs/Material</a:t>
                      </a:r>
                      <a:endParaRPr sz="1600" b="1"/>
                    </a:p>
                  </a:txBody>
                  <a:tcPr marL="91425" marR="91425" marT="91425" marB="91425"/>
                </a:tc>
                <a:tc>
                  <a:txBody>
                    <a:bodyPr/>
                    <a:lstStyle/>
                    <a:p>
                      <a:pPr marL="0" lvl="0" indent="0" algn="l" rtl="0">
                        <a:spcBef>
                          <a:spcPts val="0"/>
                        </a:spcBef>
                        <a:spcAft>
                          <a:spcPts val="0"/>
                        </a:spcAft>
                        <a:buNone/>
                      </a:pPr>
                      <a:r>
                        <a:rPr lang="en-US" sz="1600" b="1"/>
                        <a:t>Quantity</a:t>
                      </a:r>
                      <a:endParaRPr sz="1600" b="1"/>
                    </a:p>
                  </a:txBody>
                  <a:tcPr marL="91425" marR="91425" marT="91425" marB="91425"/>
                </a:tc>
                <a:extLst>
                  <a:ext uri="{0D108BD9-81ED-4DB2-BD59-A6C34878D82A}">
                    <a16:rowId xmlns:a16="http://schemas.microsoft.com/office/drawing/2014/main" val="10000"/>
                  </a:ext>
                </a:extLst>
              </a:tr>
              <a:tr h="402325">
                <a:tc>
                  <a:txBody>
                    <a:bodyPr/>
                    <a:lstStyle/>
                    <a:p>
                      <a:pPr marL="0" lvl="0" indent="0" algn="l" rtl="0">
                        <a:spcBef>
                          <a:spcPts val="0"/>
                        </a:spcBef>
                        <a:spcAft>
                          <a:spcPts val="0"/>
                        </a:spcAft>
                        <a:buNone/>
                      </a:pPr>
                      <a:r>
                        <a:rPr lang="en-US" sz="1600"/>
                        <a:t>1.</a:t>
                      </a:r>
                      <a:endParaRPr sz="1600"/>
                    </a:p>
                  </a:txBody>
                  <a:tcPr marL="91425" marR="91425" marT="91425" marB="91425"/>
                </a:tc>
                <a:tc>
                  <a:txBody>
                    <a:bodyPr/>
                    <a:lstStyle/>
                    <a:p>
                      <a:pPr marL="0" lvl="0" indent="0" algn="l" rtl="0">
                        <a:spcBef>
                          <a:spcPts val="0"/>
                        </a:spcBef>
                        <a:spcAft>
                          <a:spcPts val="0"/>
                        </a:spcAft>
                        <a:buNone/>
                      </a:pPr>
                      <a:r>
                        <a:rPr lang="en-US" sz="1600"/>
                        <a:t>Frame</a:t>
                      </a:r>
                      <a:endParaRPr sz="1600"/>
                    </a:p>
                  </a:txBody>
                  <a:tcPr marL="91425" marR="91425" marT="91425" marB="91425"/>
                </a:tc>
                <a:tc>
                  <a:txBody>
                    <a:bodyPr/>
                    <a:lstStyle/>
                    <a:p>
                      <a:pPr marL="0" lvl="0" indent="0" algn="l" rtl="0">
                        <a:spcBef>
                          <a:spcPts val="0"/>
                        </a:spcBef>
                        <a:spcAft>
                          <a:spcPts val="0"/>
                        </a:spcAft>
                        <a:buNone/>
                      </a:pPr>
                      <a:r>
                        <a:rPr lang="en-US" sz="1600"/>
                        <a:t>Carbon fibre</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extLst>
                  <a:ext uri="{0D108BD9-81ED-4DB2-BD59-A6C34878D82A}">
                    <a16:rowId xmlns:a16="http://schemas.microsoft.com/office/drawing/2014/main" val="10001"/>
                  </a:ext>
                </a:extLst>
              </a:tr>
              <a:tr h="402325">
                <a:tc>
                  <a:txBody>
                    <a:bodyPr/>
                    <a:lstStyle/>
                    <a:p>
                      <a:pPr marL="0" lvl="0" indent="0" algn="l" rtl="0">
                        <a:spcBef>
                          <a:spcPts val="0"/>
                        </a:spcBef>
                        <a:spcAft>
                          <a:spcPts val="0"/>
                        </a:spcAft>
                        <a:buNone/>
                      </a:pPr>
                      <a:r>
                        <a:rPr lang="en-US" sz="1600"/>
                        <a:t>2.</a:t>
                      </a:r>
                      <a:endParaRPr sz="1600"/>
                    </a:p>
                  </a:txBody>
                  <a:tcPr marL="91425" marR="91425" marT="91425" marB="91425"/>
                </a:tc>
                <a:tc>
                  <a:txBody>
                    <a:bodyPr/>
                    <a:lstStyle/>
                    <a:p>
                      <a:pPr marL="0" lvl="0" indent="0" algn="l" rtl="0">
                        <a:spcBef>
                          <a:spcPts val="0"/>
                        </a:spcBef>
                        <a:spcAft>
                          <a:spcPts val="0"/>
                        </a:spcAft>
                        <a:buNone/>
                      </a:pPr>
                      <a:r>
                        <a:rPr lang="en-US" sz="1600"/>
                        <a:t>Motor</a:t>
                      </a:r>
                      <a:endParaRPr sz="1600"/>
                    </a:p>
                  </a:txBody>
                  <a:tcPr marL="91425" marR="91425" marT="91425" marB="91425"/>
                </a:tc>
                <a:tc>
                  <a:txBody>
                    <a:bodyPr/>
                    <a:lstStyle/>
                    <a:p>
                      <a:pPr marL="0" lvl="0" indent="0" algn="l" rtl="0">
                        <a:spcBef>
                          <a:spcPts val="0"/>
                        </a:spcBef>
                        <a:spcAft>
                          <a:spcPts val="0"/>
                        </a:spcAft>
                        <a:buNone/>
                      </a:pPr>
                      <a:r>
                        <a:rPr lang="en-US" sz="1600"/>
                        <a:t>DYS D2836-7 1120KV</a:t>
                      </a:r>
                      <a:endParaRPr sz="1600"/>
                    </a:p>
                  </a:txBody>
                  <a:tcPr marL="91425" marR="91425" marT="91425" marB="91425"/>
                </a:tc>
                <a:tc>
                  <a:txBody>
                    <a:bodyPr/>
                    <a:lstStyle/>
                    <a:p>
                      <a:pPr marL="0" lvl="0" indent="0" algn="l" rtl="0">
                        <a:spcBef>
                          <a:spcPts val="0"/>
                        </a:spcBef>
                        <a:spcAft>
                          <a:spcPts val="0"/>
                        </a:spcAft>
                        <a:buNone/>
                      </a:pPr>
                      <a:r>
                        <a:rPr lang="en-US" sz="1600"/>
                        <a:t>4</a:t>
                      </a:r>
                      <a:endParaRPr sz="1600"/>
                    </a:p>
                  </a:txBody>
                  <a:tcPr marL="91425" marR="91425" marT="91425" marB="91425"/>
                </a:tc>
                <a:extLst>
                  <a:ext uri="{0D108BD9-81ED-4DB2-BD59-A6C34878D82A}">
                    <a16:rowId xmlns:a16="http://schemas.microsoft.com/office/drawing/2014/main" val="10002"/>
                  </a:ext>
                </a:extLst>
              </a:tr>
              <a:tr h="438875">
                <a:tc>
                  <a:txBody>
                    <a:bodyPr/>
                    <a:lstStyle/>
                    <a:p>
                      <a:pPr marL="0" lvl="0" indent="0" algn="l" rtl="0">
                        <a:spcBef>
                          <a:spcPts val="0"/>
                        </a:spcBef>
                        <a:spcAft>
                          <a:spcPts val="0"/>
                        </a:spcAft>
                        <a:buNone/>
                      </a:pPr>
                      <a:r>
                        <a:rPr lang="en-US" sz="1600"/>
                        <a:t>3.</a:t>
                      </a:r>
                      <a:endParaRPr sz="1600"/>
                    </a:p>
                  </a:txBody>
                  <a:tcPr marL="91425" marR="91425" marT="91425" marB="91425"/>
                </a:tc>
                <a:tc>
                  <a:txBody>
                    <a:bodyPr/>
                    <a:lstStyle/>
                    <a:p>
                      <a:pPr marL="0" lvl="0" indent="0" algn="l" rtl="0">
                        <a:spcBef>
                          <a:spcPts val="0"/>
                        </a:spcBef>
                        <a:spcAft>
                          <a:spcPts val="0"/>
                        </a:spcAft>
                        <a:buNone/>
                      </a:pPr>
                      <a:r>
                        <a:rPr lang="en-US" sz="1600"/>
                        <a:t>Battery</a:t>
                      </a:r>
                      <a:endParaRPr sz="1600"/>
                    </a:p>
                  </a:txBody>
                  <a:tcPr marL="91425" marR="91425" marT="91425" marB="91425"/>
                </a:tc>
                <a:tc>
                  <a:txBody>
                    <a:bodyPr/>
                    <a:lstStyle/>
                    <a:p>
                      <a:pPr marL="0" lvl="0" indent="0" algn="l" rtl="0">
                        <a:spcBef>
                          <a:spcPts val="0"/>
                        </a:spcBef>
                        <a:spcAft>
                          <a:spcPts val="0"/>
                        </a:spcAft>
                        <a:buNone/>
                      </a:pPr>
                      <a:r>
                        <a:rPr lang="en-US" sz="1600"/>
                        <a:t>6200MAH 40C LI-PO BATTERY</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extLst>
                  <a:ext uri="{0D108BD9-81ED-4DB2-BD59-A6C34878D82A}">
                    <a16:rowId xmlns:a16="http://schemas.microsoft.com/office/drawing/2014/main" val="10003"/>
                  </a:ext>
                </a:extLst>
              </a:tr>
              <a:tr h="402325">
                <a:tc>
                  <a:txBody>
                    <a:bodyPr/>
                    <a:lstStyle/>
                    <a:p>
                      <a:pPr marL="0" lvl="0" indent="0" algn="l" rtl="0">
                        <a:spcBef>
                          <a:spcPts val="0"/>
                        </a:spcBef>
                        <a:spcAft>
                          <a:spcPts val="0"/>
                        </a:spcAft>
                        <a:buNone/>
                      </a:pPr>
                      <a:r>
                        <a:rPr lang="en-US" sz="1600"/>
                        <a:t>4.</a:t>
                      </a:r>
                      <a:endParaRPr sz="1600"/>
                    </a:p>
                  </a:txBody>
                  <a:tcPr marL="91425" marR="91425" marT="91425" marB="91425"/>
                </a:tc>
                <a:tc>
                  <a:txBody>
                    <a:bodyPr/>
                    <a:lstStyle/>
                    <a:p>
                      <a:pPr marL="0" lvl="0" indent="0" algn="l" rtl="0">
                        <a:spcBef>
                          <a:spcPts val="0"/>
                        </a:spcBef>
                        <a:spcAft>
                          <a:spcPts val="0"/>
                        </a:spcAft>
                        <a:buNone/>
                      </a:pPr>
                      <a:r>
                        <a:rPr lang="en-US" sz="1600"/>
                        <a:t>GPS</a:t>
                      </a:r>
                      <a:endParaRPr sz="1600"/>
                    </a:p>
                  </a:txBody>
                  <a:tcPr marL="91425" marR="91425" marT="91425" marB="91425"/>
                </a:tc>
                <a:tc>
                  <a:txBody>
                    <a:bodyPr/>
                    <a:lstStyle/>
                    <a:p>
                      <a:pPr marL="0" lvl="0" indent="0" algn="l" rtl="0">
                        <a:spcBef>
                          <a:spcPts val="0"/>
                        </a:spcBef>
                        <a:spcAft>
                          <a:spcPts val="0"/>
                        </a:spcAft>
                        <a:buNone/>
                      </a:pPr>
                      <a:r>
                        <a:rPr lang="en-US" sz="1600"/>
                        <a:t>Pixhawk 4 Neo M8N GPS </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extLst>
                  <a:ext uri="{0D108BD9-81ED-4DB2-BD59-A6C34878D82A}">
                    <a16:rowId xmlns:a16="http://schemas.microsoft.com/office/drawing/2014/main" val="10004"/>
                  </a:ext>
                </a:extLst>
              </a:tr>
              <a:tr h="402325">
                <a:tc>
                  <a:txBody>
                    <a:bodyPr/>
                    <a:lstStyle/>
                    <a:p>
                      <a:pPr marL="0" lvl="0" indent="0" algn="l" rtl="0">
                        <a:spcBef>
                          <a:spcPts val="0"/>
                        </a:spcBef>
                        <a:spcAft>
                          <a:spcPts val="0"/>
                        </a:spcAft>
                        <a:buNone/>
                      </a:pPr>
                      <a:r>
                        <a:rPr lang="en-US" sz="1600"/>
                        <a:t>5.</a:t>
                      </a:r>
                      <a:endParaRPr sz="1600"/>
                    </a:p>
                  </a:txBody>
                  <a:tcPr marL="91425" marR="91425" marT="91425" marB="91425"/>
                </a:tc>
                <a:tc>
                  <a:txBody>
                    <a:bodyPr/>
                    <a:lstStyle/>
                    <a:p>
                      <a:pPr marL="0" lvl="0" indent="0" algn="l" rtl="0">
                        <a:spcBef>
                          <a:spcPts val="0"/>
                        </a:spcBef>
                        <a:spcAft>
                          <a:spcPts val="0"/>
                        </a:spcAft>
                        <a:buNone/>
                      </a:pPr>
                      <a:r>
                        <a:rPr lang="en-US" sz="1600"/>
                        <a:t>Flight controller</a:t>
                      </a:r>
                      <a:endParaRPr sz="1600"/>
                    </a:p>
                  </a:txBody>
                  <a:tcPr marL="91425" marR="91425" marT="91425" marB="91425"/>
                </a:tc>
                <a:tc>
                  <a:txBody>
                    <a:bodyPr/>
                    <a:lstStyle/>
                    <a:p>
                      <a:pPr marL="0" lvl="0" indent="0" algn="l" rtl="0">
                        <a:spcBef>
                          <a:spcPts val="0"/>
                        </a:spcBef>
                        <a:spcAft>
                          <a:spcPts val="0"/>
                        </a:spcAft>
                        <a:buNone/>
                      </a:pPr>
                      <a:r>
                        <a:rPr lang="en-US" sz="1600"/>
                        <a:t>Pixhawk V2.4.8</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extLst>
                  <a:ext uri="{0D108BD9-81ED-4DB2-BD59-A6C34878D82A}">
                    <a16:rowId xmlns:a16="http://schemas.microsoft.com/office/drawing/2014/main" val="10005"/>
                  </a:ext>
                </a:extLst>
              </a:tr>
              <a:tr h="402325">
                <a:tc>
                  <a:txBody>
                    <a:bodyPr/>
                    <a:lstStyle/>
                    <a:p>
                      <a:pPr marL="0" lvl="0" indent="0" algn="l" rtl="0">
                        <a:spcBef>
                          <a:spcPts val="0"/>
                        </a:spcBef>
                        <a:spcAft>
                          <a:spcPts val="0"/>
                        </a:spcAft>
                        <a:buNone/>
                      </a:pPr>
                      <a:r>
                        <a:rPr lang="en-US" sz="1600"/>
                        <a:t>6.</a:t>
                      </a:r>
                      <a:endParaRPr sz="1600"/>
                    </a:p>
                  </a:txBody>
                  <a:tcPr marL="91425" marR="91425" marT="91425" marB="91425"/>
                </a:tc>
                <a:tc>
                  <a:txBody>
                    <a:bodyPr/>
                    <a:lstStyle/>
                    <a:p>
                      <a:pPr marL="0" lvl="0" indent="0" algn="l" rtl="0">
                        <a:spcBef>
                          <a:spcPts val="0"/>
                        </a:spcBef>
                        <a:spcAft>
                          <a:spcPts val="0"/>
                        </a:spcAft>
                        <a:buNone/>
                      </a:pPr>
                      <a:r>
                        <a:rPr lang="en-US" sz="1600"/>
                        <a:t>ESC </a:t>
                      </a:r>
                      <a:endParaRPr sz="1600"/>
                    </a:p>
                  </a:txBody>
                  <a:tcPr marL="91425" marR="91425" marT="91425" marB="91425"/>
                </a:tc>
                <a:tc>
                  <a:txBody>
                    <a:bodyPr/>
                    <a:lstStyle/>
                    <a:p>
                      <a:pPr marL="0" lvl="0" indent="0" algn="l" rtl="0">
                        <a:spcBef>
                          <a:spcPts val="0"/>
                        </a:spcBef>
                        <a:spcAft>
                          <a:spcPts val="0"/>
                        </a:spcAft>
                        <a:buNone/>
                      </a:pPr>
                      <a:r>
                        <a:rPr lang="en-US" sz="1600"/>
                        <a:t>ReadytoSky 40A 2-4S ESC </a:t>
                      </a:r>
                      <a:endParaRPr sz="1600"/>
                    </a:p>
                  </a:txBody>
                  <a:tcPr marL="91425" marR="91425" marT="91425" marB="91425"/>
                </a:tc>
                <a:tc>
                  <a:txBody>
                    <a:bodyPr/>
                    <a:lstStyle/>
                    <a:p>
                      <a:pPr marL="0" lvl="0" indent="0" algn="l" rtl="0">
                        <a:spcBef>
                          <a:spcPts val="0"/>
                        </a:spcBef>
                        <a:spcAft>
                          <a:spcPts val="0"/>
                        </a:spcAft>
                        <a:buNone/>
                      </a:pPr>
                      <a:r>
                        <a:rPr lang="en-US" sz="1600"/>
                        <a:t>4</a:t>
                      </a:r>
                      <a:endParaRPr sz="1600"/>
                    </a:p>
                  </a:txBody>
                  <a:tcPr marL="91425" marR="91425" marT="91425" marB="91425"/>
                </a:tc>
                <a:extLst>
                  <a:ext uri="{0D108BD9-81ED-4DB2-BD59-A6C34878D82A}">
                    <a16:rowId xmlns:a16="http://schemas.microsoft.com/office/drawing/2014/main" val="10006"/>
                  </a:ext>
                </a:extLst>
              </a:tr>
              <a:tr h="402325">
                <a:tc>
                  <a:txBody>
                    <a:bodyPr/>
                    <a:lstStyle/>
                    <a:p>
                      <a:pPr marL="0" lvl="0" indent="0" algn="l" rtl="0">
                        <a:spcBef>
                          <a:spcPts val="0"/>
                        </a:spcBef>
                        <a:spcAft>
                          <a:spcPts val="0"/>
                        </a:spcAft>
                        <a:buNone/>
                      </a:pPr>
                      <a:r>
                        <a:rPr lang="en-US" sz="1600"/>
                        <a:t>7.</a:t>
                      </a:r>
                      <a:endParaRPr sz="1600"/>
                    </a:p>
                  </a:txBody>
                  <a:tcPr marL="91425" marR="91425" marT="91425" marB="91425"/>
                </a:tc>
                <a:tc>
                  <a:txBody>
                    <a:bodyPr/>
                    <a:lstStyle/>
                    <a:p>
                      <a:pPr marL="0" lvl="0" indent="0" algn="l" rtl="0">
                        <a:spcBef>
                          <a:spcPts val="0"/>
                        </a:spcBef>
                        <a:spcAft>
                          <a:spcPts val="0"/>
                        </a:spcAft>
                        <a:buNone/>
                      </a:pPr>
                      <a:r>
                        <a:rPr lang="en-US" sz="1600"/>
                        <a:t>Propeller CW</a:t>
                      </a:r>
                      <a:endParaRPr sz="1600"/>
                    </a:p>
                  </a:txBody>
                  <a:tcPr marL="91425" marR="91425" marT="91425" marB="91425"/>
                </a:tc>
                <a:tc>
                  <a:txBody>
                    <a:bodyPr/>
                    <a:lstStyle/>
                    <a:p>
                      <a:pPr marL="0" lvl="0" indent="0" algn="l" rtl="0">
                        <a:spcBef>
                          <a:spcPts val="0"/>
                        </a:spcBef>
                        <a:spcAft>
                          <a:spcPts val="0"/>
                        </a:spcAft>
                        <a:buNone/>
                      </a:pPr>
                      <a:r>
                        <a:rPr lang="en-US" sz="1600"/>
                        <a:t>Carbon Nylon 1045 </a:t>
                      </a:r>
                      <a:endParaRPr sz="1600"/>
                    </a:p>
                  </a:txBody>
                  <a:tcPr marL="91425" marR="91425" marT="91425" marB="91425"/>
                </a:tc>
                <a:tc>
                  <a:txBody>
                    <a:bodyPr/>
                    <a:lstStyle/>
                    <a:p>
                      <a:pPr marL="0" lvl="0" indent="0" algn="l" rtl="0">
                        <a:spcBef>
                          <a:spcPts val="0"/>
                        </a:spcBef>
                        <a:spcAft>
                          <a:spcPts val="0"/>
                        </a:spcAft>
                        <a:buNone/>
                      </a:pPr>
                      <a:r>
                        <a:rPr lang="en-US" sz="1600"/>
                        <a:t>2</a:t>
                      </a:r>
                      <a:endParaRPr sz="1600"/>
                    </a:p>
                  </a:txBody>
                  <a:tcPr marL="91425" marR="91425" marT="91425" marB="91425"/>
                </a:tc>
                <a:extLst>
                  <a:ext uri="{0D108BD9-81ED-4DB2-BD59-A6C34878D82A}">
                    <a16:rowId xmlns:a16="http://schemas.microsoft.com/office/drawing/2014/main" val="10007"/>
                  </a:ext>
                </a:extLst>
              </a:tr>
              <a:tr h="402325">
                <a:tc>
                  <a:txBody>
                    <a:bodyPr/>
                    <a:lstStyle/>
                    <a:p>
                      <a:pPr marL="0" lvl="0" indent="0" algn="l" rtl="0">
                        <a:spcBef>
                          <a:spcPts val="0"/>
                        </a:spcBef>
                        <a:spcAft>
                          <a:spcPts val="0"/>
                        </a:spcAft>
                        <a:buNone/>
                      </a:pPr>
                      <a:r>
                        <a:rPr lang="en-US" sz="1600"/>
                        <a:t>8.</a:t>
                      </a:r>
                      <a:endParaRPr sz="1600"/>
                    </a:p>
                  </a:txBody>
                  <a:tcPr marL="91425" marR="91425" marT="91425" marB="91425"/>
                </a:tc>
                <a:tc>
                  <a:txBody>
                    <a:bodyPr/>
                    <a:lstStyle/>
                    <a:p>
                      <a:pPr marL="0" lvl="0" indent="0" algn="l" rtl="0">
                        <a:spcBef>
                          <a:spcPts val="0"/>
                        </a:spcBef>
                        <a:spcAft>
                          <a:spcPts val="0"/>
                        </a:spcAft>
                        <a:buNone/>
                      </a:pPr>
                      <a:r>
                        <a:rPr lang="en-US" sz="1600"/>
                        <a:t>Propeller CCW</a:t>
                      </a:r>
                      <a:endParaRPr sz="1600"/>
                    </a:p>
                  </a:txBody>
                  <a:tcPr marL="91425" marR="91425" marT="91425" marB="91425"/>
                </a:tc>
                <a:tc>
                  <a:txBody>
                    <a:bodyPr/>
                    <a:lstStyle/>
                    <a:p>
                      <a:pPr marL="0" lvl="0" indent="0" algn="l" rtl="0">
                        <a:spcBef>
                          <a:spcPts val="0"/>
                        </a:spcBef>
                        <a:spcAft>
                          <a:spcPts val="0"/>
                        </a:spcAft>
                        <a:buNone/>
                      </a:pPr>
                      <a:r>
                        <a:rPr lang="en-US" sz="1600"/>
                        <a:t>Carbon Nylon 1045</a:t>
                      </a:r>
                      <a:endParaRPr sz="1600"/>
                    </a:p>
                  </a:txBody>
                  <a:tcPr marL="91425" marR="91425" marT="91425" marB="91425"/>
                </a:tc>
                <a:tc>
                  <a:txBody>
                    <a:bodyPr/>
                    <a:lstStyle/>
                    <a:p>
                      <a:pPr marL="0" lvl="0" indent="0" algn="l" rtl="0">
                        <a:spcBef>
                          <a:spcPts val="0"/>
                        </a:spcBef>
                        <a:spcAft>
                          <a:spcPts val="0"/>
                        </a:spcAft>
                        <a:buNone/>
                      </a:pPr>
                      <a:r>
                        <a:rPr lang="en-US" sz="1600"/>
                        <a:t>2</a:t>
                      </a:r>
                      <a:endParaRPr sz="1600"/>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6"/>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Bill of Materials</a:t>
            </a:r>
            <a:endParaRPr sz="3300"/>
          </a:p>
        </p:txBody>
      </p:sp>
      <p:graphicFrame>
        <p:nvGraphicFramePr>
          <p:cNvPr id="859" name="Google Shape;859;p86"/>
          <p:cNvGraphicFramePr/>
          <p:nvPr/>
        </p:nvGraphicFramePr>
        <p:xfrm>
          <a:off x="457200" y="803983"/>
          <a:ext cx="8229600" cy="3291690"/>
        </p:xfrm>
        <a:graphic>
          <a:graphicData uri="http://schemas.openxmlformats.org/drawingml/2006/table">
            <a:tbl>
              <a:tblPr>
                <a:noFill/>
                <a:tableStyleId>{2CD31C51-2180-4CFA-BC1A-B654117730D2}</a:tableStyleId>
              </a:tblPr>
              <a:tblGrid>
                <a:gridCol w="559925">
                  <a:extLst>
                    <a:ext uri="{9D8B030D-6E8A-4147-A177-3AD203B41FA5}">
                      <a16:colId xmlns:a16="http://schemas.microsoft.com/office/drawing/2014/main" val="20000"/>
                    </a:ext>
                  </a:extLst>
                </a:gridCol>
                <a:gridCol w="2724425">
                  <a:extLst>
                    <a:ext uri="{9D8B030D-6E8A-4147-A177-3AD203B41FA5}">
                      <a16:colId xmlns:a16="http://schemas.microsoft.com/office/drawing/2014/main" val="20001"/>
                    </a:ext>
                  </a:extLst>
                </a:gridCol>
                <a:gridCol w="3930775">
                  <a:extLst>
                    <a:ext uri="{9D8B030D-6E8A-4147-A177-3AD203B41FA5}">
                      <a16:colId xmlns:a16="http://schemas.microsoft.com/office/drawing/2014/main" val="20002"/>
                    </a:ext>
                  </a:extLst>
                </a:gridCol>
                <a:gridCol w="1014475">
                  <a:extLst>
                    <a:ext uri="{9D8B030D-6E8A-4147-A177-3AD203B41FA5}">
                      <a16:colId xmlns:a16="http://schemas.microsoft.com/office/drawing/2014/main" val="20003"/>
                    </a:ext>
                  </a:extLst>
                </a:gridCol>
              </a:tblGrid>
              <a:tr h="670525">
                <a:tc>
                  <a:txBody>
                    <a:bodyPr/>
                    <a:lstStyle/>
                    <a:p>
                      <a:pPr marL="0" lvl="0" indent="0" algn="l" rtl="0">
                        <a:spcBef>
                          <a:spcPts val="0"/>
                        </a:spcBef>
                        <a:spcAft>
                          <a:spcPts val="0"/>
                        </a:spcAft>
                        <a:buNone/>
                      </a:pPr>
                      <a:r>
                        <a:rPr lang="en-US" sz="1600" b="1"/>
                        <a:t>Sr.no.</a:t>
                      </a:r>
                      <a:endParaRPr sz="16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600" b="1"/>
                        <a:t>Part Name</a:t>
                      </a:r>
                      <a:endParaRPr sz="16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600" b="1"/>
                        <a:t>Specs/Material</a:t>
                      </a:r>
                      <a:endParaRPr sz="16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600" b="1"/>
                        <a:t>Quantity</a:t>
                      </a:r>
                      <a:endParaRPr sz="16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70525">
                <a:tc>
                  <a:txBody>
                    <a:bodyPr/>
                    <a:lstStyle/>
                    <a:p>
                      <a:pPr marL="0" lvl="0" indent="0" algn="l" rtl="0">
                        <a:spcBef>
                          <a:spcPts val="0"/>
                        </a:spcBef>
                        <a:spcAft>
                          <a:spcPts val="0"/>
                        </a:spcAft>
                        <a:buNone/>
                      </a:pPr>
                      <a:r>
                        <a:rPr lang="en-US" sz="1600"/>
                        <a:t>9.</a:t>
                      </a:r>
                      <a:endParaRPr sz="16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1600"/>
                        <a:t>Payload Dropping Mechanism </a:t>
                      </a:r>
                      <a:endParaRPr sz="16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1600"/>
                        <a:t>Acrylic</a:t>
                      </a:r>
                      <a:endParaRPr sz="16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1600"/>
                        <a:t>1</a:t>
                      </a:r>
                      <a:endParaRPr sz="16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26700">
                <a:tc>
                  <a:txBody>
                    <a:bodyPr/>
                    <a:lstStyle/>
                    <a:p>
                      <a:pPr marL="0" lvl="0" indent="0" algn="l" rtl="0">
                        <a:spcBef>
                          <a:spcPts val="0"/>
                        </a:spcBef>
                        <a:spcAft>
                          <a:spcPts val="0"/>
                        </a:spcAft>
                        <a:buNone/>
                      </a:pPr>
                      <a:r>
                        <a:rPr lang="en-US" sz="1600"/>
                        <a:t>10.</a:t>
                      </a:r>
                      <a:endParaRPr sz="1600"/>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US" sz="1600">
                          <a:solidFill>
                            <a:schemeClr val="dk1"/>
                          </a:solidFill>
                        </a:rPr>
                        <a:t>microcontroller</a:t>
                      </a:r>
                      <a:endParaRPr sz="1600"/>
                    </a:p>
                  </a:txBody>
                  <a:tcPr marL="91425" marR="91425" marT="91425" marB="91425"/>
                </a:tc>
                <a:tc>
                  <a:txBody>
                    <a:bodyPr/>
                    <a:lstStyle/>
                    <a:p>
                      <a:pPr marL="0" lvl="0" indent="0" algn="l" rtl="0">
                        <a:spcBef>
                          <a:spcPts val="0"/>
                        </a:spcBef>
                        <a:spcAft>
                          <a:spcPts val="0"/>
                        </a:spcAft>
                        <a:buNone/>
                      </a:pPr>
                      <a:r>
                        <a:rPr lang="en-US" sz="1600"/>
                        <a:t>Raspberry Pi 4</a:t>
                      </a:r>
                      <a:endParaRPr sz="1600"/>
                    </a:p>
                  </a:txBody>
                  <a:tcPr marL="91425" marR="91425" marT="91425" marB="91425"/>
                </a:tc>
                <a:tc>
                  <a:txBody>
                    <a:bodyPr/>
                    <a:lstStyle/>
                    <a:p>
                      <a:pPr marL="0" lvl="0" indent="0" algn="l" rtl="0">
                        <a:spcBef>
                          <a:spcPts val="0"/>
                        </a:spcBef>
                        <a:spcAft>
                          <a:spcPts val="0"/>
                        </a:spcAft>
                        <a:buNone/>
                      </a:pPr>
                      <a:r>
                        <a:rPr lang="en-US"/>
                        <a:t>1</a:t>
                      </a:r>
                    </a:p>
                  </a:txBody>
                  <a:tcPr marL="91425" marR="91425" marT="91425" marB="91425"/>
                </a:tc>
                <a:extLst>
                  <a:ext uri="{0D108BD9-81ED-4DB2-BD59-A6C34878D82A}">
                    <a16:rowId xmlns:a16="http://schemas.microsoft.com/office/drawing/2014/main" val="10002"/>
                  </a:ext>
                </a:extLst>
              </a:tr>
              <a:tr h="426700">
                <a:tc>
                  <a:txBody>
                    <a:bodyPr/>
                    <a:lstStyle/>
                    <a:p>
                      <a:pPr marL="0" lvl="0" indent="0" algn="l" rtl="0">
                        <a:spcBef>
                          <a:spcPts val="0"/>
                        </a:spcBef>
                        <a:spcAft>
                          <a:spcPts val="0"/>
                        </a:spcAft>
                        <a:buNone/>
                      </a:pPr>
                      <a:r>
                        <a:rPr lang="en-US" sz="1600"/>
                        <a:t>11.</a:t>
                      </a:r>
                      <a:endParaRPr sz="1600"/>
                    </a:p>
                  </a:txBody>
                  <a:tcPr marL="91425" marR="91425" marT="91425" marB="91425"/>
                </a:tc>
                <a:tc>
                  <a:txBody>
                    <a:bodyPr/>
                    <a:lstStyle/>
                    <a:p>
                      <a:pPr marL="0" lvl="0" indent="0" algn="l" rtl="0">
                        <a:spcBef>
                          <a:spcPts val="0"/>
                        </a:spcBef>
                        <a:spcAft>
                          <a:spcPts val="0"/>
                        </a:spcAft>
                        <a:buNone/>
                      </a:pPr>
                      <a:r>
                        <a:rPr lang="en-US" sz="1600"/>
                        <a:t>Camera </a:t>
                      </a:r>
                      <a:endParaRPr sz="1600"/>
                    </a:p>
                  </a:txBody>
                  <a:tcPr marL="91425" marR="91425" marT="91425" marB="91425"/>
                </a:tc>
                <a:tc>
                  <a:txBody>
                    <a:bodyPr/>
                    <a:lstStyle/>
                    <a:p>
                      <a:pPr marL="0" lvl="0" indent="0" algn="l" rtl="0">
                        <a:spcBef>
                          <a:spcPts val="0"/>
                        </a:spcBef>
                        <a:spcAft>
                          <a:spcPts val="0"/>
                        </a:spcAft>
                        <a:buNone/>
                      </a:pPr>
                      <a:r>
                        <a:rPr lang="en-US" sz="1600"/>
                        <a:t>Raspberry Pi High Quality Camera</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extLst>
                  <a:ext uri="{0D108BD9-81ED-4DB2-BD59-A6C34878D82A}">
                    <a16:rowId xmlns:a16="http://schemas.microsoft.com/office/drawing/2014/main" val="10003"/>
                  </a:ext>
                </a:extLst>
              </a:tr>
              <a:tr h="426700">
                <a:tc>
                  <a:txBody>
                    <a:bodyPr/>
                    <a:lstStyle/>
                    <a:p>
                      <a:pPr marL="0" lvl="0" indent="0" algn="l" rtl="0">
                        <a:spcBef>
                          <a:spcPts val="0"/>
                        </a:spcBef>
                        <a:spcAft>
                          <a:spcPts val="0"/>
                        </a:spcAft>
                        <a:buNone/>
                      </a:pPr>
                      <a:r>
                        <a:rPr lang="en-US" sz="1600"/>
                        <a:t>12.</a:t>
                      </a:r>
                      <a:endParaRPr sz="1600"/>
                    </a:p>
                  </a:txBody>
                  <a:tcPr marL="91425" marR="91425" marT="91425" marB="91425"/>
                </a:tc>
                <a:tc>
                  <a:txBody>
                    <a:bodyPr/>
                    <a:lstStyle/>
                    <a:p>
                      <a:pPr marL="0" lvl="0" indent="0" algn="l" rtl="0">
                        <a:spcBef>
                          <a:spcPts val="0"/>
                        </a:spcBef>
                        <a:spcAft>
                          <a:spcPts val="0"/>
                        </a:spcAft>
                        <a:buNone/>
                      </a:pPr>
                      <a:r>
                        <a:rPr lang="en-US" sz="1600"/>
                        <a:t>Telemetry Kit </a:t>
                      </a:r>
                      <a:endParaRPr sz="1600"/>
                    </a:p>
                  </a:txBody>
                  <a:tcPr marL="91425" marR="91425" marT="91425" marB="91425"/>
                </a:tc>
                <a:tc>
                  <a:txBody>
                    <a:bodyPr/>
                    <a:lstStyle/>
                    <a:p>
                      <a:pPr marL="0" lvl="0" indent="0" algn="l" rtl="0">
                        <a:spcBef>
                          <a:spcPts val="0"/>
                        </a:spcBef>
                        <a:spcAft>
                          <a:spcPts val="0"/>
                        </a:spcAft>
                        <a:buNone/>
                      </a:pPr>
                      <a:r>
                        <a:rPr lang="en-US" sz="1600"/>
                        <a:t>Boscam 32Ch Wireless AV Transmitter TS832 Receiver RC832</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extLst>
                  <a:ext uri="{0D108BD9-81ED-4DB2-BD59-A6C34878D82A}">
                    <a16:rowId xmlns:a16="http://schemas.microsoft.com/office/drawing/2014/main" val="10004"/>
                  </a:ext>
                </a:extLst>
              </a:tr>
              <a:tr h="426700">
                <a:tc>
                  <a:txBody>
                    <a:bodyPr/>
                    <a:lstStyle/>
                    <a:p>
                      <a:pPr marL="0" lvl="0" indent="0" algn="l" rtl="0">
                        <a:spcBef>
                          <a:spcPts val="0"/>
                        </a:spcBef>
                        <a:spcAft>
                          <a:spcPts val="0"/>
                        </a:spcAft>
                        <a:buNone/>
                      </a:pPr>
                      <a:r>
                        <a:rPr lang="en-US" sz="1600"/>
                        <a:t>13.</a:t>
                      </a:r>
                      <a:endParaRPr sz="1600"/>
                    </a:p>
                  </a:txBody>
                  <a:tcPr marL="91425" marR="91425" marT="91425" marB="91425"/>
                </a:tc>
                <a:tc>
                  <a:txBody>
                    <a:bodyPr/>
                    <a:lstStyle/>
                    <a:p>
                      <a:pPr marL="0" lvl="0" indent="0" algn="l" rtl="0">
                        <a:spcBef>
                          <a:spcPts val="0"/>
                        </a:spcBef>
                        <a:spcAft>
                          <a:spcPts val="0"/>
                        </a:spcAft>
                        <a:buNone/>
                      </a:pPr>
                      <a:r>
                        <a:rPr lang="en-US" sz="1600"/>
                        <a:t>Landing gear</a:t>
                      </a:r>
                      <a:endParaRPr sz="1600"/>
                    </a:p>
                  </a:txBody>
                  <a:tcPr marL="91425" marR="91425" marT="91425" marB="91425"/>
                </a:tc>
                <a:tc>
                  <a:txBody>
                    <a:bodyPr/>
                    <a:lstStyle/>
                    <a:p>
                      <a:pPr marL="0" lvl="0" indent="0" algn="l" rtl="0">
                        <a:spcBef>
                          <a:spcPts val="0"/>
                        </a:spcBef>
                        <a:spcAft>
                          <a:spcPts val="0"/>
                        </a:spcAft>
                        <a:buNone/>
                      </a:pPr>
                      <a:r>
                        <a:rPr lang="en-US" sz="1600"/>
                        <a:t>Carbon fibre</a:t>
                      </a:r>
                      <a:endParaRPr sz="1600"/>
                    </a:p>
                  </a:txBody>
                  <a:tcPr marL="91425" marR="91425" marT="91425" marB="91425"/>
                </a:tc>
                <a:tc>
                  <a:txBody>
                    <a:bodyPr/>
                    <a:lstStyle/>
                    <a:p>
                      <a:pPr marL="0" lvl="0" indent="0" algn="l" rtl="0">
                        <a:spcBef>
                          <a:spcPts val="0"/>
                        </a:spcBef>
                        <a:spcAft>
                          <a:spcPts val="0"/>
                        </a:spcAft>
                        <a:buNone/>
                      </a:pPr>
                      <a:r>
                        <a:rPr lang="en-US" sz="1600"/>
                        <a:t>4</a:t>
                      </a:r>
                      <a:endParaRPr sz="16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7"/>
          <p:cNvSpPr txBox="1">
            <a:spLocks noGrp="1"/>
          </p:cNvSpPr>
          <p:nvPr>
            <p:ph type="title"/>
          </p:nvPr>
        </p:nvSpPr>
        <p:spPr>
          <a:xfrm>
            <a:off x="457200" y="91440"/>
            <a:ext cx="8229600" cy="502800"/>
          </a:xfrm>
          <a:prstGeom prst="rect">
            <a:avLst/>
          </a:prstGeom>
        </p:spPr>
        <p:txBody>
          <a:bodyPr spcFirstLastPara="1" wrap="square" lIns="0" tIns="0" rIns="0" bIns="0" anchor="t" anchorCtr="0">
            <a:noAutofit/>
          </a:bodyPr>
          <a:lstStyle/>
          <a:p>
            <a:pPr marL="257175" lvl="0" indent="-257175" algn="l" rtl="0">
              <a:spcBef>
                <a:spcPts val="300"/>
              </a:spcBef>
              <a:spcAft>
                <a:spcPts val="0"/>
              </a:spcAft>
              <a:buClr>
                <a:schemeClr val="dk1"/>
              </a:buClr>
              <a:buFont typeface="Arial" panose="020B0604020202020204"/>
              <a:buNone/>
            </a:pPr>
            <a:r>
              <a:rPr lang="en-US" sz="2100"/>
              <a:t>Bill of Materials</a:t>
            </a:r>
            <a:endParaRPr sz="3300"/>
          </a:p>
        </p:txBody>
      </p:sp>
      <p:graphicFrame>
        <p:nvGraphicFramePr>
          <p:cNvPr id="866" name="Google Shape;866;p87"/>
          <p:cNvGraphicFramePr/>
          <p:nvPr/>
        </p:nvGraphicFramePr>
        <p:xfrm>
          <a:off x="457200" y="936620"/>
          <a:ext cx="8229600" cy="2377320"/>
        </p:xfrm>
        <a:graphic>
          <a:graphicData uri="http://schemas.openxmlformats.org/drawingml/2006/table">
            <a:tbl>
              <a:tblPr>
                <a:noFill/>
                <a:tableStyleId>{2CD31C51-2180-4CFA-BC1A-B654117730D2}</a:tableStyleId>
              </a:tblPr>
              <a:tblGrid>
                <a:gridCol w="600050">
                  <a:extLst>
                    <a:ext uri="{9D8B030D-6E8A-4147-A177-3AD203B41FA5}">
                      <a16:colId xmlns:a16="http://schemas.microsoft.com/office/drawing/2014/main" val="20000"/>
                    </a:ext>
                  </a:extLst>
                </a:gridCol>
                <a:gridCol w="2613275">
                  <a:extLst>
                    <a:ext uri="{9D8B030D-6E8A-4147-A177-3AD203B41FA5}">
                      <a16:colId xmlns:a16="http://schemas.microsoft.com/office/drawing/2014/main" val="20001"/>
                    </a:ext>
                  </a:extLst>
                </a:gridCol>
                <a:gridCol w="3909175">
                  <a:extLst>
                    <a:ext uri="{9D8B030D-6E8A-4147-A177-3AD203B41FA5}">
                      <a16:colId xmlns:a16="http://schemas.microsoft.com/office/drawing/2014/main" val="20002"/>
                    </a:ext>
                  </a:extLst>
                </a:gridCol>
                <a:gridCol w="1107100">
                  <a:extLst>
                    <a:ext uri="{9D8B030D-6E8A-4147-A177-3AD203B41FA5}">
                      <a16:colId xmlns:a16="http://schemas.microsoft.com/office/drawing/2014/main" val="20003"/>
                    </a:ext>
                  </a:extLst>
                </a:gridCol>
              </a:tblGrid>
              <a:tr h="426700">
                <a:tc>
                  <a:txBody>
                    <a:bodyPr/>
                    <a:lstStyle/>
                    <a:p>
                      <a:pPr marL="0" lvl="0" indent="0" algn="l" rtl="0">
                        <a:spcBef>
                          <a:spcPts val="0"/>
                        </a:spcBef>
                        <a:spcAft>
                          <a:spcPts val="0"/>
                        </a:spcAft>
                        <a:buNone/>
                      </a:pPr>
                      <a:r>
                        <a:rPr lang="en-US" sz="1600" b="1"/>
                        <a:t>Sr.no.</a:t>
                      </a:r>
                      <a:endParaRPr sz="16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600" b="1"/>
                        <a:t>Part Name</a:t>
                      </a:r>
                      <a:endParaRPr sz="16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600" b="1"/>
                        <a:t>Specs/Material</a:t>
                      </a:r>
                      <a:endParaRPr sz="16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600" b="1"/>
                        <a:t>Quantity</a:t>
                      </a:r>
                      <a:endParaRPr sz="16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26700">
                <a:tc>
                  <a:txBody>
                    <a:bodyPr/>
                    <a:lstStyle/>
                    <a:p>
                      <a:pPr marL="0" lvl="0" indent="0" algn="l" rtl="0">
                        <a:spcBef>
                          <a:spcPts val="0"/>
                        </a:spcBef>
                        <a:spcAft>
                          <a:spcPts val="0"/>
                        </a:spcAft>
                        <a:buNone/>
                      </a:pPr>
                      <a:r>
                        <a:rPr lang="en-US" sz="1600"/>
                        <a:t>14.</a:t>
                      </a:r>
                      <a:endParaRPr sz="16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1600"/>
                        <a:t>Buzzer </a:t>
                      </a:r>
                      <a:endParaRPr sz="16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1600"/>
                        <a:t>Pixhawk kit</a:t>
                      </a:r>
                      <a:endParaRPr sz="16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1600"/>
                        <a:t>1</a:t>
                      </a:r>
                      <a:endParaRPr sz="16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26700">
                <a:tc>
                  <a:txBody>
                    <a:bodyPr/>
                    <a:lstStyle/>
                    <a:p>
                      <a:pPr marL="0" lvl="0" indent="0" algn="l" rtl="0">
                        <a:spcBef>
                          <a:spcPts val="0"/>
                        </a:spcBef>
                        <a:spcAft>
                          <a:spcPts val="0"/>
                        </a:spcAft>
                        <a:buNone/>
                      </a:pPr>
                      <a:r>
                        <a:rPr lang="en-US" sz="1600"/>
                        <a:t>15.</a:t>
                      </a:r>
                      <a:endParaRPr sz="1600"/>
                    </a:p>
                  </a:txBody>
                  <a:tcPr marL="91425" marR="91425" marT="91425" marB="91425"/>
                </a:tc>
                <a:tc>
                  <a:txBody>
                    <a:bodyPr/>
                    <a:lstStyle/>
                    <a:p>
                      <a:pPr marL="0" lvl="0" indent="0" algn="l" rtl="0">
                        <a:spcBef>
                          <a:spcPts val="0"/>
                        </a:spcBef>
                        <a:spcAft>
                          <a:spcPts val="0"/>
                        </a:spcAft>
                        <a:buNone/>
                      </a:pPr>
                      <a:r>
                        <a:rPr lang="en-US" sz="1600"/>
                        <a:t>Receiver</a:t>
                      </a:r>
                      <a:endParaRPr sz="1600"/>
                    </a:p>
                  </a:txBody>
                  <a:tcPr marL="91425" marR="91425" marT="91425" marB="91425"/>
                </a:tc>
                <a:tc>
                  <a:txBody>
                    <a:bodyPr/>
                    <a:lstStyle/>
                    <a:p>
                      <a:pPr marL="0" lvl="0" indent="0" algn="l" rtl="0">
                        <a:spcBef>
                          <a:spcPts val="0"/>
                        </a:spcBef>
                        <a:spcAft>
                          <a:spcPts val="0"/>
                        </a:spcAft>
                        <a:buNone/>
                      </a:pPr>
                      <a:r>
                        <a:rPr lang="en-US" sz="1600"/>
                        <a:t>FS-R6B FlySky 2.4Ghz 6CH Receiver</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extLst>
                  <a:ext uri="{0D108BD9-81ED-4DB2-BD59-A6C34878D82A}">
                    <a16:rowId xmlns:a16="http://schemas.microsoft.com/office/drawing/2014/main" val="10002"/>
                  </a:ext>
                </a:extLst>
              </a:tr>
              <a:tr h="426700">
                <a:tc>
                  <a:txBody>
                    <a:bodyPr/>
                    <a:lstStyle/>
                    <a:p>
                      <a:pPr marL="0" lvl="0" indent="0" algn="l" rtl="0">
                        <a:spcBef>
                          <a:spcPts val="0"/>
                        </a:spcBef>
                        <a:spcAft>
                          <a:spcPts val="0"/>
                        </a:spcAft>
                        <a:buNone/>
                      </a:pPr>
                      <a:r>
                        <a:rPr lang="en-US" sz="1600"/>
                        <a:t>16.</a:t>
                      </a:r>
                      <a:endParaRPr sz="1600"/>
                    </a:p>
                  </a:txBody>
                  <a:tcPr marL="91425" marR="91425" marT="91425" marB="91425"/>
                </a:tc>
                <a:tc>
                  <a:txBody>
                    <a:bodyPr/>
                    <a:lstStyle/>
                    <a:p>
                      <a:pPr marL="0" lvl="0" indent="0" algn="l" rtl="0">
                        <a:spcBef>
                          <a:spcPts val="0"/>
                        </a:spcBef>
                        <a:spcAft>
                          <a:spcPts val="0"/>
                        </a:spcAft>
                        <a:buNone/>
                      </a:pPr>
                      <a:r>
                        <a:rPr lang="en-US" sz="1600"/>
                        <a:t>M3 x 8mm screws and nut</a:t>
                      </a:r>
                      <a:endParaRPr sz="1600"/>
                    </a:p>
                  </a:txBody>
                  <a:tcPr marL="91425" marR="91425" marT="91425" marB="91425"/>
                </a:tc>
                <a:tc>
                  <a:txBody>
                    <a:bodyPr/>
                    <a:lstStyle/>
                    <a:p>
                      <a:pPr marL="457200" lvl="0" indent="-330200" algn="l" rtl="0">
                        <a:spcBef>
                          <a:spcPts val="0"/>
                        </a:spcBef>
                        <a:spcAft>
                          <a:spcPts val="0"/>
                        </a:spcAft>
                        <a:buSzPts val="1600"/>
                        <a:buChar char="-"/>
                      </a:pPr>
                      <a:endParaRPr sz="1600"/>
                    </a:p>
                  </a:txBody>
                  <a:tcPr marL="91425" marR="91425" marT="91425" marB="91425"/>
                </a:tc>
                <a:tc>
                  <a:txBody>
                    <a:bodyPr/>
                    <a:lstStyle/>
                    <a:p>
                      <a:pPr marL="457200" lvl="0" indent="-330200" algn="l" rtl="0">
                        <a:spcBef>
                          <a:spcPts val="0"/>
                        </a:spcBef>
                        <a:spcAft>
                          <a:spcPts val="0"/>
                        </a:spcAft>
                        <a:buSzPts val="1600"/>
                        <a:buChar char="-"/>
                      </a:pPr>
                      <a:endParaRPr sz="1600"/>
                    </a:p>
                  </a:txBody>
                  <a:tcPr marL="91425" marR="91425" marT="91425" marB="91425"/>
                </a:tc>
                <a:extLst>
                  <a:ext uri="{0D108BD9-81ED-4DB2-BD59-A6C34878D82A}">
                    <a16:rowId xmlns:a16="http://schemas.microsoft.com/office/drawing/2014/main" val="10003"/>
                  </a:ext>
                </a:extLst>
              </a:tr>
              <a:tr h="298675">
                <a:tc>
                  <a:txBody>
                    <a:bodyPr/>
                    <a:lstStyle/>
                    <a:p>
                      <a:pPr marL="0" lvl="0" indent="0" algn="l" rtl="0">
                        <a:spcBef>
                          <a:spcPts val="0"/>
                        </a:spcBef>
                        <a:spcAft>
                          <a:spcPts val="0"/>
                        </a:spcAft>
                        <a:buNone/>
                      </a:pPr>
                      <a:r>
                        <a:rPr lang="en-US" sz="1600"/>
                        <a:t>17.</a:t>
                      </a:r>
                      <a:endParaRPr sz="1600"/>
                    </a:p>
                  </a:txBody>
                  <a:tcPr marL="91425" marR="91425" marT="91425" marB="91425"/>
                </a:tc>
                <a:tc>
                  <a:txBody>
                    <a:bodyPr/>
                    <a:lstStyle/>
                    <a:p>
                      <a:pPr marL="0" lvl="0" indent="0" algn="l" rtl="0">
                        <a:spcBef>
                          <a:spcPts val="0"/>
                        </a:spcBef>
                        <a:spcAft>
                          <a:spcPts val="0"/>
                        </a:spcAft>
                        <a:buNone/>
                      </a:pPr>
                      <a:r>
                        <a:rPr lang="en-US" sz="1600"/>
                        <a:t>PPM encoder</a:t>
                      </a:r>
                      <a:endParaRPr sz="1600"/>
                    </a:p>
                  </a:txBody>
                  <a:tcPr marL="91425" marR="91425" marT="91425" marB="91425"/>
                </a:tc>
                <a:tc>
                  <a:txBody>
                    <a:bodyPr/>
                    <a:lstStyle/>
                    <a:p>
                      <a:pPr marL="0" lvl="0" indent="0" algn="l" rtl="0">
                        <a:spcBef>
                          <a:spcPts val="0"/>
                        </a:spcBef>
                        <a:spcAft>
                          <a:spcPts val="0"/>
                        </a:spcAft>
                        <a:buNone/>
                      </a:pPr>
                      <a:r>
                        <a:rPr lang="en-US" sz="1600"/>
                        <a:t>Pixhawk kit</a:t>
                      </a:r>
                      <a:endParaRPr sz="1600"/>
                    </a:p>
                  </a:txBody>
                  <a:tcPr marL="91425" marR="91425" marT="91425" marB="91425"/>
                </a:tc>
                <a:tc>
                  <a:txBody>
                    <a:bodyPr/>
                    <a:lstStyle/>
                    <a:p>
                      <a:pPr marL="0" lvl="0" indent="0" algn="l" rtl="0">
                        <a:spcBef>
                          <a:spcPts val="0"/>
                        </a:spcBef>
                        <a:spcAft>
                          <a:spcPts val="0"/>
                        </a:spcAft>
                        <a:buNone/>
                      </a:pPr>
                      <a:r>
                        <a:rPr lang="en-US" sz="1600"/>
                        <a:t>1</a:t>
                      </a:r>
                      <a:endParaRPr sz="16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2"/>
          <p:cNvSpPr txBox="1">
            <a:spLocks noGrp="1"/>
          </p:cNvSpPr>
          <p:nvPr>
            <p:ph type="title"/>
          </p:nvPr>
        </p:nvSpPr>
        <p:spPr>
          <a:xfrm>
            <a:off x="457200" y="92075"/>
            <a:ext cx="8229600" cy="65087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Methodology for Autonomous Operation</a:t>
            </a:r>
            <a:endParaRPr>
              <a:latin typeface="Arial" panose="020B0604020202020204"/>
              <a:ea typeface="Arial" panose="020B0604020202020204"/>
              <a:cs typeface="Arial" panose="020B0604020202020204"/>
              <a:sym typeface="Arial" panose="020B0604020202020204"/>
            </a:endParaRPr>
          </a:p>
        </p:txBody>
      </p:sp>
      <p:sp>
        <p:nvSpPr>
          <p:cNvPr id="903" name="Google Shape;903;p92"/>
          <p:cNvSpPr txBox="1">
            <a:spLocks noGrp="1"/>
          </p:cNvSpPr>
          <p:nvPr>
            <p:ph type="body" idx="1"/>
          </p:nvPr>
        </p:nvSpPr>
        <p:spPr>
          <a:xfrm>
            <a:off x="457200" y="775335"/>
            <a:ext cx="8425180" cy="1677035"/>
          </a:xfrm>
          <a:prstGeom prst="rect">
            <a:avLst/>
          </a:prstGeom>
          <a:noFill/>
          <a:ln>
            <a:noFill/>
          </a:ln>
        </p:spPr>
        <p:txBody>
          <a:bodyPr spcFirstLastPara="1" wrap="square" lIns="0" tIns="0" rIns="0" bIns="0" anchor="t" anchorCtr="0">
            <a:noAutofit/>
          </a:bodyPr>
          <a:lstStyle/>
          <a:p>
            <a:pPr marL="219075" lvl="0" indent="0" algn="l" rtl="0">
              <a:spcBef>
                <a:spcPts val="0"/>
              </a:spcBef>
              <a:spcAft>
                <a:spcPts val="0"/>
              </a:spcAft>
              <a:buClr>
                <a:schemeClr val="dk1"/>
              </a:buClr>
              <a:buSzPts val="1800"/>
            </a:pPr>
            <a:r>
              <a:rPr lang="en-US"/>
              <a:t>Autonomous Flight</a:t>
            </a:r>
          </a:p>
          <a:p>
            <a:pPr marL="457200" lvl="0" indent="0" algn="l" rtl="0">
              <a:spcBef>
                <a:spcPts val="0"/>
              </a:spcBef>
              <a:spcAft>
                <a:spcPts val="0"/>
              </a:spcAft>
              <a:buNone/>
            </a:pPr>
            <a:r>
              <a:rPr lang="en-US" sz="1600"/>
              <a:t>Autonomous Operation using raspberry Pi – </a:t>
            </a:r>
          </a:p>
          <a:p>
            <a:pPr marL="457200" lvl="0" indent="0" algn="l" rtl="0">
              <a:spcBef>
                <a:spcPts val="0"/>
              </a:spcBef>
              <a:spcAft>
                <a:spcPts val="0"/>
              </a:spcAft>
              <a:buNone/>
            </a:pPr>
            <a:r>
              <a:rPr lang="en-US" sz="1600" b="0"/>
              <a:t>1. Mission setup –</a:t>
            </a:r>
            <a:r>
              <a:rPr lang="en-US" sz="2000" b="0"/>
              <a:t> </a:t>
            </a:r>
          </a:p>
          <a:p>
            <a:pPr marL="1828800" lvl="0" indent="-304800" algn="l" rtl="0">
              <a:spcBef>
                <a:spcPts val="0"/>
              </a:spcBef>
              <a:spcAft>
                <a:spcPts val="0"/>
              </a:spcAft>
              <a:buSzPts val="1200"/>
              <a:buChar char="●"/>
            </a:pPr>
            <a:r>
              <a:rPr lang="en-US" sz="1600" b="0"/>
              <a:t>Setup the path for drone by using Mission Planner software</a:t>
            </a:r>
            <a:endParaRPr sz="1600" b="0"/>
          </a:p>
          <a:p>
            <a:pPr marL="1828800" lvl="0" indent="-304800" algn="l" rtl="0">
              <a:spcBef>
                <a:spcPts val="0"/>
              </a:spcBef>
              <a:spcAft>
                <a:spcPts val="0"/>
              </a:spcAft>
              <a:buSzPts val="1200"/>
              <a:buChar char="●"/>
            </a:pPr>
            <a:r>
              <a:rPr lang="en-US" sz="1600" b="0"/>
              <a:t>Set the waypoints and altitude to navigate the drone over the desired ground path</a:t>
            </a:r>
            <a:endParaRPr lang="en-US" sz="1600" b="0">
              <a:latin typeface="Arial" panose="020B0604020202020204"/>
              <a:ea typeface="Arial" panose="020B0604020202020204"/>
              <a:cs typeface="Arial" panose="020B0604020202020204"/>
              <a:sym typeface="Arial" panose="020B0604020202020204"/>
            </a:endParaRPr>
          </a:p>
        </p:txBody>
      </p:sp>
      <p:sp>
        <p:nvSpPr>
          <p:cNvPr id="904" name="Google Shape;904;p92"/>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65</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0"/>
          <p:cNvSpPr txBox="1"/>
          <p:nvPr/>
        </p:nvSpPr>
        <p:spPr>
          <a:xfrm>
            <a:off x="853440" y="2374900"/>
            <a:ext cx="8122285" cy="2030095"/>
          </a:xfrm>
          <a:prstGeom prst="rect">
            <a:avLst/>
          </a:prstGeom>
          <a:noFill/>
        </p:spPr>
        <p:txBody>
          <a:bodyPr wrap="square" rtlCol="0" anchor="t">
            <a:spAutoFit/>
          </a:bodyPr>
          <a:lstStyle/>
          <a:p>
            <a:r>
              <a:rPr lang="en-US" sz="1600"/>
              <a:t>2. Installation of Raspbian OS -</a:t>
            </a:r>
          </a:p>
          <a:p>
            <a:pPr marL="1200150" lvl="2" indent="-285750">
              <a:buFont typeface="Arial" panose="020B0604020202020204" pitchFamily="34" charset="0"/>
              <a:buChar char="•"/>
            </a:pPr>
            <a:r>
              <a:rPr lang="en-US" sz="1600"/>
              <a:t>Installed latest Raspbian OS on rPi using Raspberry Pi imager and SD card; Used Putty Client to remotely ssh into Raspberry Pi</a:t>
            </a:r>
          </a:p>
          <a:p>
            <a:pPr marL="1200150" lvl="2" indent="-285750">
              <a:buFont typeface="Arial" panose="020B0604020202020204" pitchFamily="34" charset="0"/>
              <a:buChar char="•"/>
            </a:pPr>
            <a:r>
              <a:rPr lang="en-US" sz="1600"/>
              <a:t>Connect the rPi and the computer to same network, then find IP address of rPi over that network using Angry IP Scanner software</a:t>
            </a:r>
          </a:p>
          <a:p>
            <a:pPr marL="1200150" lvl="2" indent="-285750">
              <a:buFont typeface="Arial" panose="020B0604020202020204" pitchFamily="34" charset="0"/>
              <a:buChar char="•"/>
            </a:pPr>
            <a:r>
              <a:rPr lang="en-US" sz="1600"/>
              <a:t>SSH into rPi using Putty Client. By doing this we can code rPi over a Wi-Fi network</a:t>
            </a:r>
          </a:p>
          <a:p>
            <a:pPr marL="285750" indent="-285750">
              <a:buNone/>
            </a:pP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2"/>
          <p:cNvSpPr txBox="1">
            <a:spLocks noGrp="1"/>
          </p:cNvSpPr>
          <p:nvPr>
            <p:ph type="title"/>
          </p:nvPr>
        </p:nvSpPr>
        <p:spPr>
          <a:xfrm>
            <a:off x="457200" y="92075"/>
            <a:ext cx="8229600" cy="65087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Methodology for Autonomous Operation</a:t>
            </a:r>
            <a:endParaRPr>
              <a:latin typeface="Arial" panose="020B0604020202020204"/>
              <a:ea typeface="Arial" panose="020B0604020202020204"/>
              <a:cs typeface="Arial" panose="020B0604020202020204"/>
              <a:sym typeface="Arial" panose="020B0604020202020204"/>
            </a:endParaRPr>
          </a:p>
        </p:txBody>
      </p:sp>
      <p:sp>
        <p:nvSpPr>
          <p:cNvPr id="903" name="Google Shape;903;p92"/>
          <p:cNvSpPr txBox="1">
            <a:spLocks noGrp="1"/>
          </p:cNvSpPr>
          <p:nvPr>
            <p:ph type="body" idx="1"/>
          </p:nvPr>
        </p:nvSpPr>
        <p:spPr>
          <a:xfrm>
            <a:off x="457200" y="775335"/>
            <a:ext cx="8425180" cy="1677035"/>
          </a:xfrm>
          <a:prstGeom prst="rect">
            <a:avLst/>
          </a:prstGeom>
          <a:noFill/>
          <a:ln>
            <a:noFill/>
          </a:ln>
        </p:spPr>
        <p:txBody>
          <a:bodyPr spcFirstLastPara="1" wrap="square" lIns="0" tIns="0" rIns="0" bIns="0" anchor="t" anchorCtr="0">
            <a:noAutofit/>
          </a:bodyPr>
          <a:lstStyle/>
          <a:p>
            <a:pPr marL="219075" lvl="0" indent="0" algn="l" rtl="0">
              <a:spcBef>
                <a:spcPts val="0"/>
              </a:spcBef>
              <a:spcAft>
                <a:spcPts val="0"/>
              </a:spcAft>
              <a:buClr>
                <a:schemeClr val="dk1"/>
              </a:buClr>
              <a:buSzPts val="1800"/>
            </a:pPr>
            <a:r>
              <a:rPr lang="en-US"/>
              <a:t>Autonomous Flight</a:t>
            </a:r>
          </a:p>
          <a:p>
            <a:pPr marL="457200" lvl="0" indent="0" algn="l" rtl="0">
              <a:spcBef>
                <a:spcPts val="0"/>
              </a:spcBef>
              <a:spcAft>
                <a:spcPts val="0"/>
              </a:spcAft>
              <a:buNone/>
            </a:pPr>
            <a:r>
              <a:rPr lang="en-US" sz="1600"/>
              <a:t>Autonomous Operation using raspberry Pi – </a:t>
            </a:r>
          </a:p>
          <a:p>
            <a:pPr marL="742950" lvl="1" indent="-285750">
              <a:buNone/>
            </a:pPr>
            <a:r>
              <a:rPr lang="en-US" sz="1600" b="0">
                <a:sym typeface="+mn-ea"/>
              </a:rPr>
              <a:t>3. Connection between Pixhawk and Raspberry Pi – Established connection using UART serial communication protocol.</a:t>
            </a:r>
            <a:endParaRPr lang="en-US" sz="1600" b="0"/>
          </a:p>
          <a:p>
            <a:pPr marL="914400" lvl="1" indent="0" algn="l" rtl="0">
              <a:spcBef>
                <a:spcPts val="0"/>
              </a:spcBef>
              <a:spcAft>
                <a:spcPts val="0"/>
              </a:spcAft>
              <a:buNone/>
            </a:pPr>
            <a:r>
              <a:rPr lang="en-US" sz="1600" b="0">
                <a:sym typeface="+mn-ea"/>
              </a:rPr>
              <a:t>Steps for establishing UART communication –</a:t>
            </a:r>
            <a:endParaRPr lang="en-US" sz="1600" b="0"/>
          </a:p>
          <a:p>
            <a:pPr marL="1371600" lvl="2" indent="0" algn="l" rtl="0">
              <a:spcBef>
                <a:spcPts val="0"/>
              </a:spcBef>
              <a:spcAft>
                <a:spcPts val="0"/>
              </a:spcAft>
              <a:buNone/>
            </a:pPr>
            <a:r>
              <a:rPr lang="en-US" sz="1600" b="0">
                <a:sym typeface="+mn-ea"/>
              </a:rPr>
              <a:t>▪ Connect the Pixhawk’s telemetry port (Telem2) to the Raspberry Pi’s GPIO</a:t>
            </a:r>
            <a:endParaRPr lang="en-US" sz="1600" b="0"/>
          </a:p>
          <a:p>
            <a:pPr marL="1371600" lvl="2" indent="0" algn="l" rtl="0">
              <a:spcBef>
                <a:spcPts val="0"/>
              </a:spcBef>
              <a:spcAft>
                <a:spcPts val="0"/>
              </a:spcAft>
              <a:buNone/>
            </a:pPr>
            <a:r>
              <a:rPr lang="en-US" sz="1600" b="0">
                <a:sym typeface="+mn-ea"/>
              </a:rPr>
              <a:t>pins. The UART pins used for communication are typically GPIO 14 (TX)</a:t>
            </a:r>
            <a:endParaRPr lang="en-US" sz="1600" b="0"/>
          </a:p>
          <a:p>
            <a:pPr marL="1371600" lvl="2" indent="0" algn="l" rtl="0">
              <a:spcBef>
                <a:spcPts val="0"/>
              </a:spcBef>
              <a:spcAft>
                <a:spcPts val="0"/>
              </a:spcAft>
              <a:buNone/>
            </a:pPr>
            <a:r>
              <a:rPr lang="en-US" sz="1600" b="0">
                <a:sym typeface="+mn-ea"/>
              </a:rPr>
              <a:t>and GPIO 15 (RX)</a:t>
            </a:r>
          </a:p>
          <a:p>
            <a:pPr marL="914400" lvl="1" indent="0" algn="l" rtl="0">
              <a:spcBef>
                <a:spcPts val="0"/>
              </a:spcBef>
              <a:spcAft>
                <a:spcPts val="0"/>
              </a:spcAft>
              <a:buNone/>
            </a:pPr>
            <a:endParaRPr lang="en-US" sz="1600" b="0">
              <a:sym typeface="+mn-ea"/>
            </a:endParaRPr>
          </a:p>
          <a:p>
            <a:pPr marL="1657350" lvl="2" indent="-285750" algn="l" rtl="0">
              <a:spcBef>
                <a:spcPts val="0"/>
              </a:spcBef>
              <a:spcAft>
                <a:spcPts val="0"/>
              </a:spcAft>
              <a:buFont typeface="Arial" panose="020B0604020202020204" pitchFamily="34" charset="0"/>
              <a:buChar char="•"/>
            </a:pPr>
            <a:r>
              <a:rPr lang="en-US" sz="1600" b="0">
                <a:latin typeface="Arial" panose="020B0604020202020204"/>
                <a:ea typeface="Arial" panose="020B0604020202020204"/>
                <a:cs typeface="Arial" panose="020B0604020202020204"/>
                <a:sym typeface="Arial" panose="020B0604020202020204"/>
              </a:rPr>
              <a:t>By default, the Bluetooth module on rPi uses UART so first disable it by making changes in config.txt file: -</a:t>
            </a:r>
          </a:p>
          <a:p>
            <a:pPr marL="1371600" lvl="2" indent="0" algn="l" rtl="0">
              <a:spcBef>
                <a:spcPts val="0"/>
              </a:spcBef>
              <a:spcAft>
                <a:spcPts val="0"/>
              </a:spcAft>
              <a:buNone/>
            </a:pPr>
            <a:r>
              <a:rPr lang="en-US" sz="1600" b="0">
                <a:latin typeface="Arial" panose="020B0604020202020204"/>
                <a:ea typeface="Arial" panose="020B0604020202020204"/>
                <a:cs typeface="Arial" panose="020B0604020202020204"/>
                <a:sym typeface="Arial" panose="020B0604020202020204"/>
              </a:rPr>
              <a:t>	sudo nano /boot/config.txt</a:t>
            </a:r>
          </a:p>
          <a:p>
            <a:pPr marL="1371600" lvl="2" indent="0" algn="l" rtl="0">
              <a:spcBef>
                <a:spcPts val="0"/>
              </a:spcBef>
              <a:spcAft>
                <a:spcPts val="0"/>
              </a:spcAft>
              <a:buNone/>
            </a:pPr>
            <a:r>
              <a:rPr lang="en-US" sz="1600" b="0">
                <a:latin typeface="Arial" panose="020B0604020202020204"/>
                <a:ea typeface="Arial" panose="020B0604020202020204"/>
                <a:cs typeface="Arial" panose="020B0604020202020204"/>
                <a:sym typeface="Arial" panose="020B0604020202020204"/>
              </a:rPr>
              <a:t>	dtoverlay = disable-bt</a:t>
            </a:r>
          </a:p>
          <a:p>
            <a:pPr marL="1371600" lvl="2" indent="0" algn="l" rtl="0">
              <a:spcBef>
                <a:spcPts val="0"/>
              </a:spcBef>
              <a:spcAft>
                <a:spcPts val="0"/>
              </a:spcAft>
              <a:buNone/>
            </a:pPr>
            <a:r>
              <a:rPr lang="en-US" sz="1600" b="0">
                <a:latin typeface="Arial" panose="020B0604020202020204"/>
                <a:ea typeface="Arial" panose="020B0604020202020204"/>
                <a:cs typeface="Arial" panose="020B0604020202020204"/>
                <a:sym typeface="Arial" panose="020B0604020202020204"/>
              </a:rPr>
              <a:t>	pseudo reboot</a:t>
            </a:r>
          </a:p>
        </p:txBody>
      </p:sp>
      <p:sp>
        <p:nvSpPr>
          <p:cNvPr id="904" name="Google Shape;904;p92"/>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66</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2"/>
          <p:cNvSpPr txBox="1">
            <a:spLocks noGrp="1"/>
          </p:cNvSpPr>
          <p:nvPr>
            <p:ph type="title"/>
          </p:nvPr>
        </p:nvSpPr>
        <p:spPr>
          <a:xfrm>
            <a:off x="457200" y="92075"/>
            <a:ext cx="8229600" cy="65087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Methodology for Autonomous Operation</a:t>
            </a:r>
            <a:endParaRPr>
              <a:latin typeface="Arial" panose="020B0604020202020204"/>
              <a:ea typeface="Arial" panose="020B0604020202020204"/>
              <a:cs typeface="Arial" panose="020B0604020202020204"/>
              <a:sym typeface="Arial" panose="020B0604020202020204"/>
            </a:endParaRPr>
          </a:p>
        </p:txBody>
      </p:sp>
      <p:sp>
        <p:nvSpPr>
          <p:cNvPr id="903" name="Google Shape;903;p92"/>
          <p:cNvSpPr txBox="1">
            <a:spLocks noGrp="1"/>
          </p:cNvSpPr>
          <p:nvPr>
            <p:ph type="body" idx="1"/>
          </p:nvPr>
        </p:nvSpPr>
        <p:spPr>
          <a:xfrm>
            <a:off x="261620" y="933450"/>
            <a:ext cx="8425180" cy="1677035"/>
          </a:xfrm>
          <a:prstGeom prst="rect">
            <a:avLst/>
          </a:prstGeom>
          <a:noFill/>
          <a:ln>
            <a:noFill/>
          </a:ln>
        </p:spPr>
        <p:txBody>
          <a:bodyPr spcFirstLastPara="1" wrap="square" lIns="0" tIns="0" rIns="0" bIns="0" anchor="t" anchorCtr="0">
            <a:noAutofit/>
          </a:bodyPr>
          <a:lstStyle/>
          <a:p>
            <a:pPr marL="219075" lvl="0" indent="0" algn="l" rtl="0">
              <a:spcBef>
                <a:spcPts val="0"/>
              </a:spcBef>
              <a:spcAft>
                <a:spcPts val="0"/>
              </a:spcAft>
              <a:buClr>
                <a:schemeClr val="dk1"/>
              </a:buClr>
              <a:buSzPts val="1800"/>
            </a:pPr>
            <a:r>
              <a:rPr lang="en-US">
                <a:latin typeface="Arial" panose="020B0604020202020204"/>
                <a:ea typeface="Arial" panose="020B0604020202020204"/>
                <a:cs typeface="Arial" panose="020B0604020202020204"/>
                <a:sym typeface="Arial" panose="020B0604020202020204"/>
              </a:rPr>
              <a:t>Installation of necessary libraries on rPi</a:t>
            </a:r>
          </a:p>
          <a:p>
            <a:pPr marL="676275" lvl="1" indent="0" algn="l" rtl="0">
              <a:spcBef>
                <a:spcPts val="0"/>
              </a:spcBef>
              <a:spcAft>
                <a:spcPts val="0"/>
              </a:spcAft>
              <a:buClr>
                <a:schemeClr val="dk1"/>
              </a:buClr>
              <a:buSzPts val="1800"/>
              <a:buFont typeface="Arial" panose="020B0604020202020204" pitchFamily="34" charset="0"/>
            </a:pPr>
            <a:r>
              <a:rPr lang="en-US" b="0">
                <a:latin typeface="Arial" panose="020B0604020202020204"/>
                <a:ea typeface="Arial" panose="020B0604020202020204"/>
                <a:cs typeface="Arial" panose="020B0604020202020204"/>
                <a:sym typeface="Arial" panose="020B0604020202020204"/>
              </a:rPr>
              <a:t>	 sudo pip install pyserial</a:t>
            </a:r>
          </a:p>
          <a:p>
            <a:pPr marL="1419225" lvl="2" indent="-285750" algn="l" rtl="0">
              <a:spcBef>
                <a:spcPts val="0"/>
              </a:spcBef>
              <a:spcAft>
                <a:spcPts val="0"/>
              </a:spcAft>
              <a:buClr>
                <a:schemeClr val="dk1"/>
              </a:buClr>
              <a:buSzPts val="1800"/>
              <a:buFont typeface="Arial" panose="020B0604020202020204" pitchFamily="34" charset="0"/>
              <a:buChar char="•"/>
            </a:pPr>
            <a:r>
              <a:rPr lang="en-US" b="0">
                <a:latin typeface="Arial" panose="020B0604020202020204"/>
                <a:ea typeface="Arial" panose="020B0604020202020204"/>
                <a:cs typeface="Arial" panose="020B0604020202020204"/>
                <a:sym typeface="Arial" panose="020B0604020202020204"/>
              </a:rPr>
              <a:t>pySerial is a Python library to establish and manage serial communication connections.</a:t>
            </a:r>
          </a:p>
          <a:p>
            <a:pPr marL="676275" lvl="1" indent="0" algn="l" rtl="0">
              <a:spcBef>
                <a:spcPts val="0"/>
              </a:spcBef>
              <a:spcAft>
                <a:spcPts val="0"/>
              </a:spcAft>
              <a:buClr>
                <a:schemeClr val="dk1"/>
              </a:buClr>
              <a:buSzPts val="1800"/>
              <a:buFont typeface="Arial" panose="020B0604020202020204" pitchFamily="34" charset="0"/>
            </a:pPr>
            <a:r>
              <a:rPr lang="en-US" b="0">
                <a:latin typeface="Arial" panose="020B0604020202020204"/>
                <a:ea typeface="Arial" panose="020B0604020202020204"/>
                <a:cs typeface="Arial" panose="020B0604020202020204"/>
                <a:sym typeface="Arial" panose="020B0604020202020204"/>
              </a:rPr>
              <a:t> 	 sudo pip install dronekit</a:t>
            </a:r>
          </a:p>
          <a:p>
            <a:pPr marL="1419225" lvl="2" indent="-285750" algn="l" rtl="0">
              <a:spcBef>
                <a:spcPts val="0"/>
              </a:spcBef>
              <a:spcAft>
                <a:spcPts val="0"/>
              </a:spcAft>
              <a:buClr>
                <a:schemeClr val="dk1"/>
              </a:buClr>
              <a:buSzPts val="1800"/>
              <a:buFont typeface="Arial" panose="020B0604020202020204" pitchFamily="34" charset="0"/>
              <a:buChar char="•"/>
            </a:pPr>
            <a:r>
              <a:rPr lang="en-US" b="0">
                <a:latin typeface="Arial" panose="020B0604020202020204"/>
                <a:ea typeface="Arial" panose="020B0604020202020204"/>
                <a:cs typeface="Arial" panose="020B0604020202020204"/>
                <a:sym typeface="Arial" panose="020B0604020202020204"/>
              </a:rPr>
              <a:t>dronekit offers a simplified and Pythonic interface for sending commands, receiving telemetry data, and managing mission planning.</a:t>
            </a:r>
          </a:p>
          <a:p>
            <a:pPr marL="676275" lvl="1" indent="0" algn="l" rtl="0">
              <a:spcBef>
                <a:spcPts val="0"/>
              </a:spcBef>
              <a:spcAft>
                <a:spcPts val="0"/>
              </a:spcAft>
              <a:buClr>
                <a:schemeClr val="dk1"/>
              </a:buClr>
              <a:buSzPts val="1800"/>
              <a:buFont typeface="Arial" panose="020B0604020202020204" pitchFamily="34" charset="0"/>
            </a:pPr>
            <a:r>
              <a:rPr lang="en-US" b="0">
                <a:latin typeface="Arial" panose="020B0604020202020204"/>
                <a:ea typeface="Arial" panose="020B0604020202020204"/>
                <a:cs typeface="Arial" panose="020B0604020202020204"/>
                <a:sym typeface="Arial" panose="020B0604020202020204"/>
              </a:rPr>
              <a:t> 	 sudo pip install mavproxy</a:t>
            </a:r>
          </a:p>
          <a:p>
            <a:pPr marL="1419225" lvl="2" indent="-285750" algn="l" rtl="0">
              <a:spcBef>
                <a:spcPts val="0"/>
              </a:spcBef>
              <a:spcAft>
                <a:spcPts val="0"/>
              </a:spcAft>
              <a:buClr>
                <a:schemeClr val="dk1"/>
              </a:buClr>
              <a:buSzPts val="1800"/>
              <a:buFont typeface="Arial" panose="020B0604020202020204" pitchFamily="34" charset="0"/>
              <a:buChar char="•"/>
            </a:pPr>
            <a:r>
              <a:rPr lang="en-US" b="0">
                <a:latin typeface="Arial" panose="020B0604020202020204"/>
                <a:ea typeface="Arial" panose="020B0604020202020204"/>
                <a:cs typeface="Arial" panose="020B0604020202020204"/>
                <a:sym typeface="Arial" panose="020B0604020202020204"/>
              </a:rPr>
              <a:t>MAVProxy serves as a versatile ground control station that facilitates communication between the Pixhawk and external systems, provides monitoring capabilities, and enables command execution.</a:t>
            </a:r>
          </a:p>
        </p:txBody>
      </p:sp>
      <p:sp>
        <p:nvSpPr>
          <p:cNvPr id="904" name="Google Shape;904;p92"/>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67</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2"/>
          <p:cNvSpPr txBox="1">
            <a:spLocks noGrp="1"/>
          </p:cNvSpPr>
          <p:nvPr>
            <p:ph type="title"/>
          </p:nvPr>
        </p:nvSpPr>
        <p:spPr>
          <a:xfrm>
            <a:off x="457200" y="92075"/>
            <a:ext cx="8229600" cy="65087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Methodology for Autonomous Operation</a:t>
            </a:r>
            <a:endParaRPr>
              <a:latin typeface="Arial" panose="020B0604020202020204"/>
              <a:ea typeface="Arial" panose="020B0604020202020204"/>
              <a:cs typeface="Arial" panose="020B0604020202020204"/>
              <a:sym typeface="Arial" panose="020B0604020202020204"/>
            </a:endParaRPr>
          </a:p>
        </p:txBody>
      </p:sp>
      <p:sp>
        <p:nvSpPr>
          <p:cNvPr id="904" name="Google Shape;904;p92"/>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68</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 name="Picture 0"/>
          <p:cNvPicPr>
            <a:picLocks noChangeAspect="1"/>
          </p:cNvPicPr>
          <p:nvPr/>
        </p:nvPicPr>
        <p:blipFill>
          <a:blip r:embed="rId3"/>
          <a:stretch>
            <a:fillRect/>
          </a:stretch>
        </p:blipFill>
        <p:spPr>
          <a:xfrm>
            <a:off x="1241425" y="906145"/>
            <a:ext cx="6454775" cy="333121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2"/>
          <p:cNvSpPr txBox="1">
            <a:spLocks noGrp="1"/>
          </p:cNvSpPr>
          <p:nvPr>
            <p:ph type="title"/>
          </p:nvPr>
        </p:nvSpPr>
        <p:spPr>
          <a:xfrm>
            <a:off x="457200" y="92075"/>
            <a:ext cx="8229600" cy="65087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Methodology for Autonomous Operation</a:t>
            </a:r>
            <a:endParaRPr>
              <a:latin typeface="Arial" panose="020B0604020202020204"/>
              <a:ea typeface="Arial" panose="020B0604020202020204"/>
              <a:cs typeface="Arial" panose="020B0604020202020204"/>
              <a:sym typeface="Arial" panose="020B0604020202020204"/>
            </a:endParaRPr>
          </a:p>
        </p:txBody>
      </p:sp>
      <p:sp>
        <p:nvSpPr>
          <p:cNvPr id="904" name="Google Shape;904;p92"/>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69</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457200" y="742950"/>
            <a:ext cx="8229600" cy="3938270"/>
          </a:xfrm>
          <a:prstGeom prst="rect">
            <a:avLst/>
          </a:prstGeom>
          <a:noFill/>
        </p:spPr>
        <p:txBody>
          <a:bodyPr wrap="square" rtlCol="0" anchor="t">
            <a:spAutoFit/>
          </a:bodyPr>
          <a:lstStyle/>
          <a:p>
            <a:r>
              <a:rPr lang="en-US" sz="1800"/>
              <a:t>4. Detection of the hotspot –</a:t>
            </a:r>
          </a:p>
          <a:p>
            <a:r>
              <a:rPr lang="en-US" sz="1600"/>
              <a:t>First, we set up camera using sudo raspi-config command and then making cghanges</a:t>
            </a:r>
          </a:p>
          <a:p>
            <a:r>
              <a:rPr lang="en-US" sz="1600"/>
              <a:t>inside interfacing options.</a:t>
            </a:r>
          </a:p>
          <a:p>
            <a:r>
              <a:rPr lang="en-US" sz="1800"/>
              <a:t>5. pseudo code for python script -</a:t>
            </a:r>
          </a:p>
          <a:p>
            <a:r>
              <a:rPr lang="en-US"/>
              <a:t>import time.</a:t>
            </a:r>
          </a:p>
          <a:p>
            <a:r>
              <a:rPr lang="en-US"/>
              <a:t>import cv2 # OpenCV library for image processing.</a:t>
            </a:r>
          </a:p>
          <a:p>
            <a:r>
              <a:rPr lang="en-US"/>
              <a:t>from dronekit import connect, VehicleMode, LocationGlobalRelative</a:t>
            </a:r>
          </a:p>
          <a:p>
            <a:r>
              <a:rPr lang="en-US"/>
              <a:t># Connect to the Pixhawk autopilot</a:t>
            </a:r>
          </a:p>
          <a:p>
            <a:r>
              <a:rPr lang="en-US"/>
              <a:t>vehicle = connect ('/dev/ttyAMA0', baud=57600, wait_ready=True</a:t>
            </a:r>
          </a:p>
          <a:p>
            <a:r>
              <a:rPr lang="en-US"/>
              <a:t>target_altitude = h</a:t>
            </a:r>
          </a:p>
          <a:p>
            <a:r>
              <a:rPr lang="en-US"/>
              <a:t>vehicle.simple_takeoff(target_altitude)</a:t>
            </a:r>
          </a:p>
          <a:p>
            <a:r>
              <a:rPr lang="en-US"/>
              <a:t># Wait until the vehicle reaches the desired altitude</a:t>
            </a:r>
          </a:p>
          <a:p>
            <a:r>
              <a:rPr lang="en-US"/>
              <a:t># Function to handle image detection and payload drop</a:t>
            </a:r>
          </a:p>
          <a:p>
            <a:r>
              <a:rPr lang="en-US"/>
              <a:t>def detect_and_drop():</a:t>
            </a:r>
          </a:p>
          <a:p>
            <a:r>
              <a:rPr lang="en-US">
                <a:sym typeface="+mn-ea"/>
              </a:rPr>
              <a:t># Capture and process images for object detection</a:t>
            </a:r>
            <a:endParaRPr lang="en-US"/>
          </a:p>
          <a:p>
            <a:endParaRPr lang="en-US"/>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0"/>
          <p:cNvSpPr txBox="1">
            <a:spLocks noGrp="1"/>
          </p:cNvSpPr>
          <p:nvPr>
            <p:ph type="title"/>
          </p:nvPr>
        </p:nvSpPr>
        <p:spPr>
          <a:xfrm>
            <a:off x="457200" y="92075"/>
            <a:ext cx="8229600" cy="50165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p:txBody>
      </p:sp>
      <p:sp>
        <p:nvSpPr>
          <p:cNvPr id="478" name="Google Shape;478;p40"/>
          <p:cNvSpPr txBox="1">
            <a:spLocks noGrp="1"/>
          </p:cNvSpPr>
          <p:nvPr>
            <p:ph type="body" idx="1"/>
          </p:nvPr>
        </p:nvSpPr>
        <p:spPr>
          <a:xfrm>
            <a:off x="457200" y="911225"/>
            <a:ext cx="8229600" cy="3657600"/>
          </a:xfrm>
          <a:prstGeom prst="rect">
            <a:avLst/>
          </a:prstGeom>
          <a:noFill/>
          <a:ln>
            <a:noFill/>
          </a:ln>
        </p:spPr>
        <p:txBody>
          <a:bodyPr spcFirstLastPara="1" wrap="square" lIns="0" tIns="0" rIns="0" bIns="0" anchor="t" anchorCtr="0">
            <a:noAutofit/>
          </a:bodyPr>
          <a:lstStyle/>
          <a:p>
            <a:pPr marL="257175" marR="0" lvl="0" indent="0" algn="l" rtl="0">
              <a:lnSpc>
                <a:spcPct val="100000"/>
              </a:lnSpc>
              <a:spcBef>
                <a:spcPts val="0"/>
              </a:spcBef>
              <a:spcAft>
                <a:spcPts val="0"/>
              </a:spcAft>
              <a:buClr>
                <a:schemeClr val="dk1"/>
              </a:buClr>
              <a:buSzPts val="1600"/>
              <a:buFont typeface="Arial" panose="020B0604020202020204"/>
              <a:buNone/>
            </a:pPr>
            <a:r>
              <a:rPr lang="en-US" sz="1600" b="1" i="0" u="none" strike="noStrike" cap="none">
                <a:solidFill>
                  <a:schemeClr val="dk1"/>
                </a:solidFill>
                <a:latin typeface="Arial" panose="020B0604020202020204"/>
                <a:ea typeface="Arial" panose="020B0604020202020204"/>
                <a:cs typeface="Arial" panose="020B0604020202020204"/>
                <a:sym typeface="Arial" panose="020B0604020202020204"/>
              </a:rPr>
              <a:t>Reasons for selection of DYS D2836-7 1120KV Outrunner Brushless Drone Motor:</a:t>
            </a:r>
            <a:endParaRPr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66090" marR="0" lvl="3" indent="0" algn="l" rtl="0">
              <a:lnSpc>
                <a:spcPct val="100000"/>
              </a:lnSpc>
              <a:spcBef>
                <a:spcPts val="300"/>
              </a:spcBef>
              <a:spcAft>
                <a:spcPts val="0"/>
              </a:spcAft>
              <a:buClr>
                <a:schemeClr val="dk1"/>
              </a:buClr>
              <a:buSzPts val="1600"/>
              <a:buFont typeface="Arial" panose="020B0604020202020204"/>
              <a:buNone/>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The net weight of the quadcopter is 2kg. </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08990" marR="0" lvl="3" indent="-342900" algn="l" rtl="0">
              <a:lnSpc>
                <a:spcPct val="100000"/>
              </a:lnSpc>
              <a:spcBef>
                <a:spcPts val="300"/>
              </a:spcBef>
              <a:spcAft>
                <a:spcPts val="0"/>
              </a:spcAft>
              <a:buClr>
                <a:schemeClr val="dk1"/>
              </a:buClr>
              <a:buSzPts val="1600"/>
              <a:buFont typeface="Arial" panose="020B0604020202020204"/>
              <a:buAutoNum type="arabicPeriod"/>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This motor gives 1130g required thrust when applying 3s LiPo battery.</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08990" marR="0" lvl="3" indent="-342900" algn="l" rtl="0">
              <a:lnSpc>
                <a:spcPct val="100000"/>
              </a:lnSpc>
              <a:spcBef>
                <a:spcPts val="300"/>
              </a:spcBef>
              <a:spcAft>
                <a:spcPts val="0"/>
              </a:spcAft>
              <a:buClr>
                <a:schemeClr val="dk1"/>
              </a:buClr>
              <a:buSzPts val="1600"/>
              <a:buFont typeface="Arial" panose="020B0604020202020204"/>
              <a:buAutoNum type="arabicPeriod"/>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This motor gives 1120 rpm per volt.</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08990" marR="0" lvl="3" indent="-342900" algn="l" rtl="0">
              <a:lnSpc>
                <a:spcPct val="100000"/>
              </a:lnSpc>
              <a:spcBef>
                <a:spcPts val="300"/>
              </a:spcBef>
              <a:spcAft>
                <a:spcPts val="0"/>
              </a:spcAft>
              <a:buClr>
                <a:schemeClr val="dk1"/>
              </a:buClr>
              <a:buSzPts val="1600"/>
              <a:buFont typeface="Arial" panose="020B0604020202020204"/>
              <a:buAutoNum type="arabicPeriod"/>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Each cell gives 3.7 V so net voltage by the 3 pack of cells is 11.1 Volt.</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66090" marR="0" lvl="3" indent="0" algn="l" rtl="0">
              <a:lnSpc>
                <a:spcPct val="100000"/>
              </a:lnSpc>
              <a:spcBef>
                <a:spcPts val="300"/>
              </a:spcBef>
              <a:spcAft>
                <a:spcPts val="0"/>
              </a:spcAft>
              <a:buClr>
                <a:schemeClr val="dk1"/>
              </a:buClr>
              <a:buSzPts val="1600"/>
              <a:buFont typeface="Arial" panose="020B0604020202020204"/>
              <a:buNone/>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So, each motor gets voltage according to required rpm and thrust requirement.</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79" name="Google Shape;479;p40"/>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strike="noStrike" cap="none">
                <a:solidFill>
                  <a:schemeClr val="dk1"/>
                </a:solidFill>
                <a:latin typeface="Arial" panose="020B0604020202020204"/>
                <a:ea typeface="Arial" panose="020B0604020202020204"/>
                <a:cs typeface="Arial" panose="020B0604020202020204"/>
                <a:sym typeface="Arial" panose="020B0604020202020204"/>
              </a:rPr>
              <a:t>7</a:t>
            </a:fld>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80" name="Google Shape;480;p40"/>
          <p:cNvPicPr preferRelativeResize="0">
            <a:picLocks noGrp="1"/>
          </p:cNvPicPr>
          <p:nvPr>
            <p:ph type="body" idx="2"/>
          </p:nvPr>
        </p:nvPicPr>
        <p:blipFill rotWithShape="1">
          <a:blip r:embed="rId3"/>
          <a:srcRect/>
          <a:stretch>
            <a:fillRect/>
          </a:stretch>
        </p:blipFill>
        <p:spPr>
          <a:xfrm>
            <a:off x="1412488" y="2571750"/>
            <a:ext cx="5746595" cy="213280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2"/>
          <p:cNvSpPr txBox="1">
            <a:spLocks noGrp="1"/>
          </p:cNvSpPr>
          <p:nvPr>
            <p:ph type="title"/>
          </p:nvPr>
        </p:nvSpPr>
        <p:spPr>
          <a:xfrm>
            <a:off x="457200" y="92075"/>
            <a:ext cx="8229600" cy="65087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Methodology for Autonomous Operation</a:t>
            </a:r>
            <a:endParaRPr>
              <a:latin typeface="Arial" panose="020B0604020202020204"/>
              <a:ea typeface="Arial" panose="020B0604020202020204"/>
              <a:cs typeface="Arial" panose="020B0604020202020204"/>
              <a:sym typeface="Arial" panose="020B0604020202020204"/>
            </a:endParaRPr>
          </a:p>
        </p:txBody>
      </p:sp>
      <p:sp>
        <p:nvSpPr>
          <p:cNvPr id="904" name="Google Shape;904;p92"/>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70</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457200" y="742950"/>
            <a:ext cx="8229600" cy="4399915"/>
          </a:xfrm>
          <a:prstGeom prst="rect">
            <a:avLst/>
          </a:prstGeom>
          <a:noFill/>
        </p:spPr>
        <p:txBody>
          <a:bodyPr wrap="square" rtlCol="0" anchor="t">
            <a:spAutoFit/>
          </a:bodyPr>
          <a:lstStyle/>
          <a:p>
            <a:r>
              <a:rPr lang="en-US">
                <a:sym typeface="+mn-ea"/>
              </a:rPr>
              <a:t>camera = cv2.VideoCapture(0) # Using the appropriate camera device</a:t>
            </a:r>
            <a:endParaRPr lang="en-US"/>
          </a:p>
          <a:p>
            <a:r>
              <a:rPr lang="en-US">
                <a:sym typeface="+mn-ea"/>
              </a:rPr>
              <a:t>while True:</a:t>
            </a:r>
            <a:endParaRPr lang="en-US"/>
          </a:p>
          <a:p>
            <a:r>
              <a:rPr lang="en-US">
                <a:sym typeface="+mn-ea"/>
              </a:rPr>
              <a:t>_, image = camera.read()</a:t>
            </a:r>
            <a:endParaRPr lang="en-US"/>
          </a:p>
          <a:p>
            <a:r>
              <a:rPr lang="en-US">
                <a:sym typeface="+mn-ea"/>
              </a:rPr>
              <a:t># Process images using previously developed object detection model</a:t>
            </a:r>
          </a:p>
          <a:p>
            <a:r>
              <a:rPr lang="en-US">
                <a:sym typeface="+mn-ea"/>
              </a:rPr>
              <a:t># If the object is detected:</a:t>
            </a:r>
            <a:endParaRPr lang="en-US"/>
          </a:p>
          <a:p>
            <a:r>
              <a:rPr lang="en-US">
                <a:sym typeface="+mn-ea"/>
              </a:rPr>
              <a:t>if object_detected:</a:t>
            </a:r>
            <a:endParaRPr lang="en-US"/>
          </a:p>
          <a:p>
            <a:r>
              <a:rPr lang="en-US">
                <a:sym typeface="+mn-ea"/>
              </a:rPr>
              <a:t>print ("Object detected")</a:t>
            </a:r>
            <a:endParaRPr lang="en-US"/>
          </a:p>
          <a:p>
            <a:r>
              <a:rPr lang="en-US">
                <a:sym typeface="+mn-ea"/>
              </a:rPr>
              <a:t># Change vehicle control to Raspberry Pi</a:t>
            </a:r>
            <a:endParaRPr lang="en-US"/>
          </a:p>
          <a:p>
            <a:r>
              <a:rPr lang="en-US">
                <a:sym typeface="+mn-ea"/>
              </a:rPr>
              <a:t>vehicle.mode = VehicleMode("MANUAL")</a:t>
            </a:r>
            <a:endParaRPr lang="en-US"/>
          </a:p>
          <a:p>
            <a:pPr algn="l">
              <a:buSzTx/>
            </a:pPr>
            <a:r>
              <a:rPr lang="en-US">
                <a:sym typeface="+mn-ea"/>
              </a:rPr>
              <a:t># Descend to an altitude of h2 meters</a:t>
            </a:r>
            <a:endParaRPr lang="en-US"/>
          </a:p>
          <a:p>
            <a:pPr algn="l">
              <a:buSzTx/>
            </a:pPr>
            <a:r>
              <a:rPr lang="en-US">
                <a:sym typeface="+mn-ea"/>
              </a:rPr>
              <a:t>target_altitude = h2</a:t>
            </a:r>
            <a:endParaRPr lang="en-US"/>
          </a:p>
          <a:p>
            <a:pPr algn="l">
              <a:buSzTx/>
            </a:pPr>
            <a:r>
              <a:rPr lang="en-US">
                <a:sym typeface="+mn-ea"/>
              </a:rPr>
              <a:t># Wait until the vehicle reaches the desired altitude</a:t>
            </a:r>
            <a:endParaRPr lang="en-US"/>
          </a:p>
          <a:p>
            <a:pPr algn="l">
              <a:buSzTx/>
            </a:pPr>
            <a:r>
              <a:rPr lang="en-US">
                <a:sym typeface="+mn-ea"/>
              </a:rPr>
              <a:t># Drop the payload</a:t>
            </a:r>
            <a:endParaRPr lang="en-US"/>
          </a:p>
          <a:p>
            <a:pPr algn="l">
              <a:buSzTx/>
            </a:pPr>
            <a:r>
              <a:rPr lang="en-US">
                <a:sym typeface="+mn-ea"/>
              </a:rPr>
              <a:t>drop_payload()</a:t>
            </a:r>
            <a:endParaRPr lang="en-US"/>
          </a:p>
          <a:p>
            <a:pPr algn="l">
              <a:buSzTx/>
            </a:pPr>
            <a:r>
              <a:rPr lang="en-US">
                <a:sym typeface="+mn-ea"/>
              </a:rPr>
              <a:t># Change vehicle control back to the mission planner</a:t>
            </a:r>
            <a:endParaRPr lang="en-US"/>
          </a:p>
          <a:p>
            <a:pPr algn="l">
              <a:buSzTx/>
            </a:pPr>
            <a:r>
              <a:rPr lang="en-US">
                <a:sym typeface="+mn-ea"/>
              </a:rPr>
              <a:t>vehicle.mode = VehicleMode("GUIDED")</a:t>
            </a:r>
            <a:endParaRPr lang="en-US"/>
          </a:p>
          <a:p>
            <a:pPr algn="l">
              <a:buSzTx/>
            </a:pPr>
            <a:r>
              <a:rPr lang="en-US">
                <a:sym typeface="+mn-ea"/>
              </a:rPr>
              <a:t># Close the camera</a:t>
            </a:r>
            <a:endParaRPr lang="en-US"/>
          </a:p>
          <a:p>
            <a:pPr algn="l">
              <a:buSzTx/>
            </a:pPr>
            <a:r>
              <a:rPr lang="en-US">
                <a:sym typeface="+mn-ea"/>
              </a:rPr>
              <a:t>camera.release()</a:t>
            </a:r>
            <a:endParaRPr lang="en-US"/>
          </a:p>
          <a:p>
            <a:pPr algn="l">
              <a:buSzTx/>
            </a:pPr>
            <a:endParaRPr lang="en-US"/>
          </a:p>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2"/>
          <p:cNvSpPr txBox="1">
            <a:spLocks noGrp="1"/>
          </p:cNvSpPr>
          <p:nvPr>
            <p:ph type="title"/>
          </p:nvPr>
        </p:nvSpPr>
        <p:spPr>
          <a:xfrm>
            <a:off x="457200" y="92075"/>
            <a:ext cx="8229600" cy="65087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Methodology for Autonomous Operation</a:t>
            </a:r>
            <a:endParaRPr>
              <a:latin typeface="Arial" panose="020B0604020202020204"/>
              <a:ea typeface="Arial" panose="020B0604020202020204"/>
              <a:cs typeface="Arial" panose="020B0604020202020204"/>
              <a:sym typeface="Arial" panose="020B0604020202020204"/>
            </a:endParaRPr>
          </a:p>
        </p:txBody>
      </p:sp>
      <p:sp>
        <p:nvSpPr>
          <p:cNvPr id="904" name="Google Shape;904;p92"/>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71</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457200" y="742950"/>
            <a:ext cx="8229600" cy="3538220"/>
          </a:xfrm>
          <a:prstGeom prst="rect">
            <a:avLst/>
          </a:prstGeom>
          <a:noFill/>
        </p:spPr>
        <p:txBody>
          <a:bodyPr wrap="square" rtlCol="0" anchor="t">
            <a:spAutoFit/>
          </a:bodyPr>
          <a:lstStyle/>
          <a:p>
            <a:pPr algn="l">
              <a:buSzTx/>
            </a:pPr>
            <a:r>
              <a:rPr lang="en-US">
                <a:sym typeface="+mn-ea"/>
              </a:rPr>
              <a:t># Function to handle mission planner commands</a:t>
            </a:r>
            <a:endParaRPr lang="en-US"/>
          </a:p>
          <a:p>
            <a:pPr algn="l">
              <a:buSzTx/>
            </a:pPr>
            <a:r>
              <a:rPr lang="en-US">
                <a:sym typeface="+mn-ea"/>
              </a:rPr>
              <a:t>def handle_mission_planner_commands():</a:t>
            </a:r>
            <a:endParaRPr lang="en-US"/>
          </a:p>
          <a:p>
            <a:pPr algn="l">
              <a:buSzTx/>
            </a:pPr>
            <a:r>
              <a:rPr lang="en-US">
                <a:sym typeface="+mn-ea"/>
              </a:rPr>
              <a:t># Continuously listen for mission planner commands</a:t>
            </a:r>
          </a:p>
          <a:p>
            <a:pPr algn="l">
              <a:buSzTx/>
            </a:pPr>
            <a:r>
              <a:rPr lang="en-US"/>
              <a:t>while True:</a:t>
            </a:r>
          </a:p>
          <a:p>
            <a:pPr algn="l">
              <a:buSzTx/>
            </a:pPr>
            <a:r>
              <a:rPr lang="en-US"/>
              <a:t># Process mission planner commands</a:t>
            </a:r>
          </a:p>
          <a:p>
            <a:pPr algn="l">
              <a:buSzTx/>
            </a:pPr>
            <a:r>
              <a:rPr lang="en-US"/>
              <a:t># ...</a:t>
            </a:r>
          </a:p>
          <a:p>
            <a:pPr algn="l">
              <a:buSzTx/>
            </a:pPr>
            <a:r>
              <a:rPr lang="en-US"/>
              <a:t># If a specific condition is met (e.g., a command to start object detection):</a:t>
            </a:r>
          </a:p>
          <a:p>
            <a:pPr algn="l">
              <a:buSzTx/>
            </a:pPr>
            <a:r>
              <a:rPr lang="en-US"/>
              <a:t>if start_detection_condition:</a:t>
            </a:r>
          </a:p>
          <a:p>
            <a:pPr algn="l">
              <a:buSzTx/>
            </a:pPr>
            <a:r>
              <a:rPr lang="en-US"/>
              <a:t># Transfer control to Raspberry Pi for image detection and payload drop</a:t>
            </a:r>
          </a:p>
          <a:p>
            <a:pPr algn="l">
              <a:buSzTx/>
            </a:pPr>
            <a:r>
              <a:rPr lang="en-US"/>
              <a:t>detect_and_drop()</a:t>
            </a:r>
          </a:p>
          <a:p>
            <a:pPr algn="l">
              <a:buSzTx/>
            </a:pPr>
            <a:r>
              <a:rPr lang="en-US"/>
              <a:t># Resume mission planner control after payload drop</a:t>
            </a:r>
          </a:p>
          <a:p>
            <a:pPr algn="l">
              <a:buSzTx/>
            </a:pPr>
            <a:r>
              <a:rPr lang="en-US"/>
              <a:t># Executing the mission planner command handling function in a separate</a:t>
            </a:r>
          </a:p>
          <a:p>
            <a:pPr algn="l">
              <a:buSzTx/>
            </a:pPr>
            <a:r>
              <a:rPr lang="en-US"/>
              <a:t>thread</a:t>
            </a:r>
          </a:p>
          <a:p>
            <a:pPr algn="l">
              <a:buSzTx/>
            </a:pPr>
            <a:r>
              <a:rPr lang="en-US"/>
              <a:t>import threading.</a:t>
            </a:r>
          </a:p>
          <a:p>
            <a:pPr algn="l">
              <a:buSzTx/>
            </a:pPr>
            <a:r>
              <a:rPr lang="en-US"/>
              <a:t>mp_thread = threading.Thread(target=handle_mission_planner_commands)</a:t>
            </a:r>
          </a:p>
          <a:p>
            <a:pPr algn="l">
              <a:buSzTx/>
            </a:pPr>
            <a:r>
              <a:rPr lang="en-US"/>
              <a:t>mp_thread.start()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2"/>
          <p:cNvSpPr txBox="1">
            <a:spLocks noGrp="1"/>
          </p:cNvSpPr>
          <p:nvPr>
            <p:ph type="title"/>
          </p:nvPr>
        </p:nvSpPr>
        <p:spPr>
          <a:xfrm>
            <a:off x="457200" y="92075"/>
            <a:ext cx="8229600" cy="65087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Methodology for Autonomous Operation</a:t>
            </a:r>
            <a:endParaRPr>
              <a:latin typeface="Arial" panose="020B0604020202020204"/>
              <a:ea typeface="Arial" panose="020B0604020202020204"/>
              <a:cs typeface="Arial" panose="020B0604020202020204"/>
              <a:sym typeface="Arial" panose="020B0604020202020204"/>
            </a:endParaRPr>
          </a:p>
        </p:txBody>
      </p:sp>
      <p:sp>
        <p:nvSpPr>
          <p:cNvPr id="904" name="Google Shape;904;p92"/>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72</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457200" y="742950"/>
            <a:ext cx="8229600" cy="3353435"/>
          </a:xfrm>
          <a:prstGeom prst="rect">
            <a:avLst/>
          </a:prstGeom>
          <a:noFill/>
        </p:spPr>
        <p:txBody>
          <a:bodyPr wrap="square" rtlCol="0" anchor="t">
            <a:spAutoFit/>
          </a:bodyPr>
          <a:lstStyle/>
          <a:p>
            <a:pPr algn="l">
              <a:buSzTx/>
            </a:pPr>
            <a:r>
              <a:rPr lang="en-US" sz="1800">
                <a:sym typeface="+mn-ea"/>
              </a:rPr>
              <a:t>6. Payload drop logic –</a:t>
            </a:r>
            <a:r>
              <a:rPr lang="en-US">
                <a:sym typeface="+mn-ea"/>
              </a:rPr>
              <a:t> </a:t>
            </a:r>
          </a:p>
          <a:p>
            <a:pPr marL="742950" lvl="1" indent="-285750" algn="l">
              <a:buSzTx/>
              <a:buFont typeface="Arial" panose="020B0604020202020204" pitchFamily="34" charset="0"/>
              <a:buChar char="•"/>
            </a:pPr>
            <a:r>
              <a:rPr lang="en-US" sz="1600">
                <a:sym typeface="+mn-ea"/>
              </a:rPr>
              <a:t>Developed a programe on the Raspberry Pi that monitors the ML model's output for target detection. </a:t>
            </a:r>
          </a:p>
          <a:p>
            <a:pPr marL="742950" lvl="1" indent="-285750" algn="l">
              <a:buSzTx/>
              <a:buFont typeface="Arial" panose="020B0604020202020204" pitchFamily="34" charset="0"/>
              <a:buChar char="•"/>
            </a:pPr>
            <a:r>
              <a:rPr lang="en-US" sz="1600">
                <a:sym typeface="+mn-ea"/>
              </a:rPr>
              <a:t>When the target is detected, command will be sent from the Raspberry Pi to the Pixhawk to trigger the payload release mechanism.</a:t>
            </a:r>
          </a:p>
          <a:p>
            <a:pPr marL="742950" lvl="1" indent="-285750" algn="l">
              <a:buSzTx/>
              <a:buFont typeface="Arial" panose="020B0604020202020204" pitchFamily="34" charset="0"/>
              <a:buChar char="•"/>
            </a:pPr>
            <a:r>
              <a:rPr lang="en-US" sz="1600">
                <a:sym typeface="+mn-ea"/>
              </a:rPr>
              <a:t>This is done by sending a specific MAVLink command or using custom signals connected between the Raspberry Pi and the Pixhawk.</a:t>
            </a:r>
          </a:p>
          <a:p>
            <a:pPr marL="285750" indent="-285750" algn="l">
              <a:buSzTx/>
            </a:pPr>
            <a:r>
              <a:rPr lang="en-US" sz="1800">
                <a:sym typeface="+mn-ea"/>
              </a:rPr>
              <a:t>7. Resuming the control - </a:t>
            </a:r>
          </a:p>
          <a:p>
            <a:pPr marL="742950" lvl="1" indent="-285750" algn="l">
              <a:buSzTx/>
              <a:buFont typeface="Arial" panose="020B0604020202020204" pitchFamily="34" charset="0"/>
              <a:buChar char="•"/>
            </a:pPr>
            <a:r>
              <a:rPr lang="en-US" sz="1600">
                <a:sym typeface="+mn-ea"/>
              </a:rPr>
              <a:t>The Raspberry Pi sends a command to the Pixhawk flight controller to initiate the payload drop at the designated altitude. </a:t>
            </a:r>
          </a:p>
          <a:p>
            <a:pPr marL="742950" lvl="1" indent="-285750" algn="l">
              <a:buSzTx/>
              <a:buFont typeface="Arial" panose="020B0604020202020204" pitchFamily="34" charset="0"/>
              <a:buChar char="•"/>
            </a:pPr>
            <a:r>
              <a:rPr lang="en-US" sz="1600">
                <a:sym typeface="+mn-ea"/>
              </a:rPr>
              <a:t>After payload drop, the Raspberry Pi sends another command to the Pixhawk to indicate the completion of the drop and instruct it to resume listening to commands from Mission Planner through the first communication channel.</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2"/>
          <p:cNvSpPr txBox="1">
            <a:spLocks noGrp="1"/>
          </p:cNvSpPr>
          <p:nvPr>
            <p:ph type="title"/>
          </p:nvPr>
        </p:nvSpPr>
        <p:spPr>
          <a:xfrm>
            <a:off x="457200" y="92075"/>
            <a:ext cx="8229600" cy="65087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Methodology for Autonomous Operation</a:t>
            </a:r>
            <a:endParaRPr>
              <a:latin typeface="Arial" panose="020B0604020202020204"/>
              <a:ea typeface="Arial" panose="020B0604020202020204"/>
              <a:cs typeface="Arial" panose="020B0604020202020204"/>
              <a:sym typeface="Arial" panose="020B0604020202020204"/>
            </a:endParaRPr>
          </a:p>
        </p:txBody>
      </p:sp>
      <p:sp>
        <p:nvSpPr>
          <p:cNvPr id="904" name="Google Shape;904;p92"/>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73</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457200" y="845185"/>
            <a:ext cx="8229600" cy="1353185"/>
          </a:xfrm>
          <a:prstGeom prst="rect">
            <a:avLst/>
          </a:prstGeom>
          <a:noFill/>
        </p:spPr>
        <p:txBody>
          <a:bodyPr wrap="square" rtlCol="0" anchor="t">
            <a:spAutoFit/>
          </a:bodyPr>
          <a:lstStyle/>
          <a:p>
            <a:pPr algn="l">
              <a:buSzTx/>
            </a:pPr>
            <a:r>
              <a:rPr lang="en-US" sz="1800">
                <a:sym typeface="+mn-ea"/>
              </a:rPr>
              <a:t>Autonomous execution of script -</a:t>
            </a:r>
          </a:p>
          <a:p>
            <a:pPr marL="285750" indent="-285750" algn="l">
              <a:buSzTx/>
              <a:buFont typeface="Arial" panose="020B0604020202020204" pitchFamily="34" charset="0"/>
              <a:buChar char="•"/>
            </a:pPr>
            <a:r>
              <a:rPr lang="en-US" sz="1600">
                <a:sym typeface="+mn-ea"/>
              </a:rPr>
              <a:t>Developed the system in such a way that the script starts executing with a specific time delay after the power is connected. </a:t>
            </a:r>
          </a:p>
          <a:p>
            <a:pPr marL="285750" indent="-285750" algn="l">
              <a:buSzTx/>
              <a:buFont typeface="Arial" panose="020B0604020202020204" pitchFamily="34" charset="0"/>
              <a:buChar char="•"/>
            </a:pPr>
            <a:r>
              <a:rPr lang="en-US" sz="1600">
                <a:sym typeface="+mn-ea"/>
              </a:rPr>
              <a:t>We don’t need to be connected to the network for execution of script. </a:t>
            </a:r>
          </a:p>
          <a:p>
            <a:pPr marL="285750" indent="-285750" algn="l">
              <a:buSzTx/>
              <a:buFont typeface="Arial" panose="020B0604020202020204" pitchFamily="34" charset="0"/>
              <a:buChar char="•"/>
            </a:pPr>
            <a:r>
              <a:rPr lang="en-US" sz="1600">
                <a:sym typeface="+mn-ea"/>
              </a:rPr>
              <a:t>We monitor the voltage levels on the GPIO pins to detect the power connection.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94"/>
          <p:cNvSpPr txBox="1">
            <a:spLocks noGrp="1"/>
          </p:cNvSpPr>
          <p:nvPr>
            <p:ph type="title"/>
          </p:nvPr>
        </p:nvSpPr>
        <p:spPr>
          <a:xfrm>
            <a:off x="457200" y="92075"/>
            <a:ext cx="8229600" cy="50165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Innovation</a:t>
            </a:r>
            <a:endParaRPr>
              <a:latin typeface="Arial" panose="020B0604020202020204"/>
              <a:ea typeface="Arial" panose="020B0604020202020204"/>
              <a:cs typeface="Arial" panose="020B0604020202020204"/>
              <a:sym typeface="Arial" panose="020B0604020202020204"/>
            </a:endParaRPr>
          </a:p>
        </p:txBody>
      </p:sp>
      <p:sp>
        <p:nvSpPr>
          <p:cNvPr id="917" name="Google Shape;917;p94"/>
          <p:cNvSpPr txBox="1">
            <a:spLocks noGrp="1"/>
          </p:cNvSpPr>
          <p:nvPr>
            <p:ph type="body" idx="1"/>
          </p:nvPr>
        </p:nvSpPr>
        <p:spPr>
          <a:xfrm>
            <a:off x="389255" y="853859"/>
            <a:ext cx="8229600" cy="357300"/>
          </a:xfrm>
          <a:prstGeom prst="rect">
            <a:avLst/>
          </a:prstGeom>
          <a:noFill/>
          <a:ln>
            <a:noFill/>
          </a:ln>
        </p:spPr>
        <p:txBody>
          <a:bodyPr spcFirstLastPara="1" wrap="square" lIns="0" tIns="0" rIns="0" bIns="0" anchor="t" anchorCtr="0">
            <a:noAutofit/>
          </a:bodyPr>
          <a:lstStyle/>
          <a:p>
            <a:pPr marL="257175" lvl="0" indent="-257175" algn="l" rtl="0">
              <a:spcBef>
                <a:spcPts val="0"/>
              </a:spcBef>
              <a:spcAft>
                <a:spcPts val="0"/>
              </a:spcAft>
              <a:buNone/>
            </a:pPr>
            <a:r>
              <a:rPr lang="en-US" sz="1600" b="0"/>
              <a:t>Our drone design includes various novel elements that improve its performance and utility</a:t>
            </a:r>
            <a:endParaRPr sz="1600" b="0"/>
          </a:p>
        </p:txBody>
      </p:sp>
      <p:sp>
        <p:nvSpPr>
          <p:cNvPr id="918" name="Google Shape;918;p94"/>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74</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919" name="Google Shape;919;p94"/>
          <p:cNvSpPr txBox="1"/>
          <p:nvPr/>
        </p:nvSpPr>
        <p:spPr>
          <a:xfrm>
            <a:off x="457200" y="1672605"/>
            <a:ext cx="7919100" cy="2277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b="1"/>
              <a:t>Glass Fibre Reinforced Polymer (GFRP) layer covering to the landing gear</a:t>
            </a:r>
            <a:endParaRPr sz="1800" b="1"/>
          </a:p>
          <a:p>
            <a:pPr marL="914400" lvl="1" indent="-330200" algn="l" rtl="0">
              <a:spcBef>
                <a:spcPts val="0"/>
              </a:spcBef>
              <a:spcAft>
                <a:spcPts val="0"/>
              </a:spcAft>
              <a:buSzPts val="1600"/>
              <a:buChar char="○"/>
            </a:pPr>
            <a:r>
              <a:rPr lang="en-US" sz="1600"/>
              <a:t>to considerably boost its strength and endurance</a:t>
            </a:r>
            <a:endParaRPr sz="1600"/>
          </a:p>
          <a:p>
            <a:pPr marL="457200" lvl="0" indent="-330200" algn="l" rtl="0">
              <a:spcBef>
                <a:spcPts val="0"/>
              </a:spcBef>
              <a:spcAft>
                <a:spcPts val="0"/>
              </a:spcAft>
              <a:buSzPts val="1600"/>
              <a:buChar char="●"/>
            </a:pPr>
            <a:r>
              <a:rPr lang="en-US" sz="1600" b="1"/>
              <a:t>A Bio-inspired payload mechan</a:t>
            </a:r>
            <a:r>
              <a:rPr lang="en-US" sz="1800" b="1"/>
              <a:t>ism inspired shutter of a camera</a:t>
            </a:r>
            <a:endParaRPr sz="1800" b="1"/>
          </a:p>
          <a:p>
            <a:pPr marL="914400" lvl="1" indent="-330200" algn="l" rtl="0">
              <a:spcBef>
                <a:spcPts val="0"/>
              </a:spcBef>
              <a:spcAft>
                <a:spcPts val="0"/>
              </a:spcAft>
              <a:buSzPts val="1600"/>
              <a:buChar char="○"/>
            </a:pPr>
            <a:r>
              <a:rPr lang="en-US" sz="1600"/>
              <a:t>light, fast, and very efficient in terms of timely dropping of payload</a:t>
            </a:r>
            <a:endParaRPr sz="1600"/>
          </a:p>
          <a:p>
            <a:pPr marL="457200" lvl="0" indent="-342900" algn="l" rtl="0">
              <a:spcBef>
                <a:spcPts val="0"/>
              </a:spcBef>
              <a:spcAft>
                <a:spcPts val="0"/>
              </a:spcAft>
              <a:buSzPts val="1800"/>
              <a:buChar char="●"/>
            </a:pPr>
            <a:r>
              <a:rPr lang="en-US" sz="1800" b="1"/>
              <a:t>Human centered </a:t>
            </a:r>
            <a:r>
              <a:rPr lang="en-US" sz="1800" b="1">
                <a:solidFill>
                  <a:schemeClr val="dk1"/>
                </a:solidFill>
              </a:rPr>
              <a:t>payload</a:t>
            </a:r>
            <a:endParaRPr sz="1800" b="1"/>
          </a:p>
          <a:p>
            <a:pPr marL="914400" lvl="1" indent="-330200" algn="l" rtl="0">
              <a:spcBef>
                <a:spcPts val="0"/>
              </a:spcBef>
              <a:spcAft>
                <a:spcPts val="0"/>
              </a:spcAft>
              <a:buSzPts val="1600"/>
              <a:buChar char="○"/>
            </a:pPr>
            <a:r>
              <a:rPr lang="en-US" sz="1600"/>
              <a:t>Slots matching the width of average human finger</a:t>
            </a:r>
            <a:endParaRPr sz="1600"/>
          </a:p>
          <a:p>
            <a:pPr marL="914400" lvl="1" indent="-330200" algn="l" rtl="0">
              <a:spcBef>
                <a:spcPts val="0"/>
              </a:spcBef>
              <a:spcAft>
                <a:spcPts val="0"/>
              </a:spcAft>
              <a:buSzPts val="1600"/>
              <a:buChar char="○"/>
            </a:pPr>
            <a:r>
              <a:rPr lang="en-US" sz="1600"/>
              <a:t>to ensure easy loading of payload</a:t>
            </a:r>
            <a:endParaRPr sz="1600"/>
          </a:p>
        </p:txBody>
      </p:sp>
      <p:sp>
        <p:nvSpPr>
          <p:cNvPr id="920" name="Google Shape;920;p94"/>
          <p:cNvSpPr txBox="1"/>
          <p:nvPr/>
        </p:nvSpPr>
        <p:spPr>
          <a:xfrm>
            <a:off x="389255" y="1290090"/>
            <a:ext cx="649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Our Innovation include-</a:t>
            </a:r>
            <a:endParaRPr sz="1800" b="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95"/>
          <p:cNvSpPr txBox="1">
            <a:spLocks noGrp="1"/>
          </p:cNvSpPr>
          <p:nvPr>
            <p:ph type="title"/>
          </p:nvPr>
        </p:nvSpPr>
        <p:spPr>
          <a:xfrm>
            <a:off x="457200" y="92075"/>
            <a:ext cx="8229600" cy="50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Innovation</a:t>
            </a:r>
            <a:endParaRPr>
              <a:latin typeface="Arial" panose="020B0604020202020204"/>
              <a:ea typeface="Arial" panose="020B0604020202020204"/>
              <a:cs typeface="Arial" panose="020B0604020202020204"/>
              <a:sym typeface="Arial" panose="020B0604020202020204"/>
            </a:endParaRPr>
          </a:p>
        </p:txBody>
      </p:sp>
      <p:sp>
        <p:nvSpPr>
          <p:cNvPr id="926" name="Google Shape;926;p95"/>
          <p:cNvSpPr txBox="1">
            <a:spLocks noGrp="1"/>
          </p:cNvSpPr>
          <p:nvPr>
            <p:ph type="sldNum" idx="12"/>
          </p:nvPr>
        </p:nvSpPr>
        <p:spPr>
          <a:xfrm>
            <a:off x="5562600" y="4840288"/>
            <a:ext cx="2133600" cy="128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a:solidFill>
                  <a:schemeClr val="dk1"/>
                </a:solidFill>
                <a:latin typeface="Arial" panose="020B0604020202020204"/>
                <a:ea typeface="Arial" panose="020B0604020202020204"/>
                <a:cs typeface="Arial" panose="020B0604020202020204"/>
                <a:sym typeface="Arial" panose="020B0604020202020204"/>
              </a:rPr>
              <a:t>75</a:t>
            </a:fld>
            <a:endParaRPr sz="6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927" name="Google Shape;927;p95"/>
          <p:cNvSpPr txBox="1"/>
          <p:nvPr/>
        </p:nvSpPr>
        <p:spPr>
          <a:xfrm>
            <a:off x="411000" y="1270030"/>
            <a:ext cx="8322000" cy="1754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b="1"/>
              <a:t>Spring loaded payload mechanism</a:t>
            </a:r>
            <a:endParaRPr sz="1800" b="1"/>
          </a:p>
          <a:p>
            <a:pPr marL="914400" lvl="1" indent="-330200" algn="l" rtl="0">
              <a:spcBef>
                <a:spcPts val="0"/>
              </a:spcBef>
              <a:spcAft>
                <a:spcPts val="0"/>
              </a:spcAft>
              <a:buSzPts val="1600"/>
              <a:buChar char="○"/>
            </a:pPr>
            <a:r>
              <a:rPr lang="en-US" sz="1600"/>
              <a:t>provides extra velocity to payload while dropping which lets it overcome the air resistance coming from the drone and reduces its deflection</a:t>
            </a:r>
            <a:endParaRPr sz="1600"/>
          </a:p>
          <a:p>
            <a:pPr marL="457200" lvl="0" indent="-342900" algn="l" rtl="0">
              <a:spcBef>
                <a:spcPts val="0"/>
              </a:spcBef>
              <a:spcAft>
                <a:spcPts val="0"/>
              </a:spcAft>
              <a:buSzPts val="1800"/>
              <a:buChar char="●"/>
            </a:pPr>
            <a:r>
              <a:rPr lang="en-US" sz="1800" b="1"/>
              <a:t>An extra run to payload and made it in the shape of the vertical box with less clearance</a:t>
            </a:r>
            <a:endParaRPr sz="1800" b="1"/>
          </a:p>
          <a:p>
            <a:pPr marL="914400" lvl="1" indent="-330200" algn="l" rtl="0">
              <a:spcBef>
                <a:spcPts val="0"/>
              </a:spcBef>
              <a:spcAft>
                <a:spcPts val="0"/>
              </a:spcAft>
              <a:buSzPts val="1600"/>
              <a:buChar char="○"/>
            </a:pPr>
            <a:r>
              <a:rPr lang="en-US" sz="1600"/>
              <a:t>To ensure the straight dropping of the payload without any deflections </a:t>
            </a:r>
            <a:endParaRPr sz="1600"/>
          </a:p>
        </p:txBody>
      </p:sp>
      <p:sp>
        <p:nvSpPr>
          <p:cNvPr id="928" name="Google Shape;928;p95"/>
          <p:cNvSpPr txBox="1"/>
          <p:nvPr/>
        </p:nvSpPr>
        <p:spPr>
          <a:xfrm>
            <a:off x="457355" y="898815"/>
            <a:ext cx="649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Our Innovation include-</a:t>
            </a:r>
            <a:endParaRPr sz="1800" b="1"/>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000"/>
              <a:t>THANK YOU</a:t>
            </a:r>
          </a:p>
        </p:txBody>
      </p:sp>
      <p:sp>
        <p:nvSpPr>
          <p:cNvPr id="3" name="Text Placeholder 2"/>
          <p:cNvSpPr>
            <a:spLocks noGrp="1"/>
          </p:cNvSpPr>
          <p:nvPr>
            <p:ph type="body" idx="1"/>
          </p:nvPr>
        </p:nvSpPr>
        <p:spPr/>
        <p:txBody>
          <a:bodyPr/>
          <a:lstStyle/>
          <a:p>
            <a:pPr algn="ctr"/>
            <a:r>
              <a:rPr lang="en-US"/>
              <a:t>TEAM ALTITUDE</a:t>
            </a:r>
          </a:p>
          <a:p>
            <a:pPr algn="ctr"/>
            <a:r>
              <a:rPr lang="en-US"/>
              <a:t>COEP Tech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1"/>
          <p:cNvSpPr txBox="1">
            <a:spLocks noGrp="1"/>
          </p:cNvSpPr>
          <p:nvPr>
            <p:ph type="title"/>
          </p:nvPr>
        </p:nvSpPr>
        <p:spPr>
          <a:xfrm>
            <a:off x="457200" y="92075"/>
            <a:ext cx="8229600" cy="50165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p:txBody>
      </p:sp>
      <p:sp>
        <p:nvSpPr>
          <p:cNvPr id="486" name="Google Shape;486;p41"/>
          <p:cNvSpPr txBox="1">
            <a:spLocks noGrp="1"/>
          </p:cNvSpPr>
          <p:nvPr>
            <p:ph type="body" idx="1"/>
          </p:nvPr>
        </p:nvSpPr>
        <p:spPr>
          <a:xfrm>
            <a:off x="228600" y="888365"/>
            <a:ext cx="5376545" cy="306705"/>
          </a:xfrm>
          <a:prstGeom prst="rect">
            <a:avLst/>
          </a:prstGeom>
          <a:noFill/>
          <a:ln>
            <a:noFill/>
          </a:ln>
        </p:spPr>
        <p:txBody>
          <a:bodyPr spcFirstLastPara="1" wrap="square" lIns="0" tIns="0" rIns="0" bIns="0" anchor="t" anchorCtr="0">
            <a:noAutofit/>
          </a:bodyPr>
          <a:lstStyle/>
          <a:p>
            <a:pPr marL="257175" lvl="0" indent="0" algn="l" rtl="0">
              <a:spcBef>
                <a:spcPts val="0"/>
              </a:spcBef>
              <a:spcAft>
                <a:spcPts val="0"/>
              </a:spcAft>
              <a:buClr>
                <a:schemeClr val="dk1"/>
              </a:buClr>
              <a:buSzPts val="1600"/>
              <a:buFont typeface="Arial" panose="020B0604020202020204"/>
              <a:buNone/>
            </a:pPr>
            <a:r>
              <a:rPr lang="en-US" sz="1600">
                <a:latin typeface="Arial" panose="020B0604020202020204"/>
                <a:ea typeface="Arial" panose="020B0604020202020204"/>
                <a:cs typeface="Arial" panose="020B0604020202020204"/>
                <a:sym typeface="Arial" panose="020B0604020202020204"/>
              </a:rPr>
              <a:t>TECHNICAL SPECIFICATION OF BLDC MOTOR:</a:t>
            </a:r>
            <a:endParaRPr sz="1600">
              <a:latin typeface="Arial" panose="020B0604020202020204"/>
              <a:ea typeface="Arial" panose="020B0604020202020204"/>
              <a:cs typeface="Arial" panose="020B0604020202020204"/>
              <a:sym typeface="Arial" panose="020B0604020202020204"/>
            </a:endParaRPr>
          </a:p>
          <a:p>
            <a:pPr marL="257175" lvl="0" indent="0" algn="l" rtl="0">
              <a:spcBef>
                <a:spcPts val="300"/>
              </a:spcBef>
              <a:spcAft>
                <a:spcPts val="0"/>
              </a:spcAft>
              <a:buClr>
                <a:schemeClr val="dk1"/>
              </a:buClr>
              <a:buSzPts val="1600"/>
              <a:buFont typeface="Arial" panose="020B0604020202020204"/>
              <a:buNone/>
            </a:pPr>
            <a:endParaRPr sz="1600" b="0">
              <a:latin typeface="Arial" panose="020B0604020202020204"/>
              <a:ea typeface="Arial" panose="020B0604020202020204"/>
              <a:cs typeface="Arial" panose="020B0604020202020204"/>
              <a:sym typeface="Arial" panose="020B0604020202020204"/>
            </a:endParaRPr>
          </a:p>
        </p:txBody>
      </p:sp>
      <p:sp>
        <p:nvSpPr>
          <p:cNvPr id="487" name="Google Shape;487;p41"/>
          <p:cNvSpPr txBox="1">
            <a:spLocks noGrp="1"/>
          </p:cNvSpPr>
          <p:nvPr>
            <p:ph type="sldNum" idx="12"/>
          </p:nvPr>
        </p:nvSpPr>
        <p:spPr>
          <a:xfrm>
            <a:off x="5562600" y="4840288"/>
            <a:ext cx="2133600" cy="12858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strike="noStrike" cap="none">
                <a:solidFill>
                  <a:schemeClr val="dk1"/>
                </a:solidFill>
                <a:latin typeface="Arial" panose="020B0604020202020204"/>
                <a:ea typeface="Arial" panose="020B0604020202020204"/>
                <a:cs typeface="Arial" panose="020B0604020202020204"/>
                <a:sym typeface="Arial" panose="020B0604020202020204"/>
              </a:rPr>
              <a:t>8</a:t>
            </a:fld>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488" name="Google Shape;488;p41"/>
          <p:cNvGraphicFramePr/>
          <p:nvPr/>
        </p:nvGraphicFramePr>
        <p:xfrm>
          <a:off x="457200" y="1276350"/>
          <a:ext cx="8350875" cy="2552075"/>
        </p:xfrm>
        <a:graphic>
          <a:graphicData uri="http://schemas.openxmlformats.org/drawingml/2006/table">
            <a:tbl>
              <a:tblPr firstRow="1">
                <a:noFill/>
                <a:tableStyleId>{3BA3A322-4459-4B87-BDA7-C66032DF8BA6}</a:tableStyleId>
              </a:tblPr>
              <a:tblGrid>
                <a:gridCol w="2004050">
                  <a:extLst>
                    <a:ext uri="{9D8B030D-6E8A-4147-A177-3AD203B41FA5}">
                      <a16:colId xmlns:a16="http://schemas.microsoft.com/office/drawing/2014/main" val="20000"/>
                    </a:ext>
                  </a:extLst>
                </a:gridCol>
                <a:gridCol w="2004050">
                  <a:extLst>
                    <a:ext uri="{9D8B030D-6E8A-4147-A177-3AD203B41FA5}">
                      <a16:colId xmlns:a16="http://schemas.microsoft.com/office/drawing/2014/main" val="20001"/>
                    </a:ext>
                  </a:extLst>
                </a:gridCol>
                <a:gridCol w="2004700">
                  <a:extLst>
                    <a:ext uri="{9D8B030D-6E8A-4147-A177-3AD203B41FA5}">
                      <a16:colId xmlns:a16="http://schemas.microsoft.com/office/drawing/2014/main" val="20002"/>
                    </a:ext>
                  </a:extLst>
                </a:gridCol>
                <a:gridCol w="2338075">
                  <a:extLst>
                    <a:ext uri="{9D8B030D-6E8A-4147-A177-3AD203B41FA5}">
                      <a16:colId xmlns:a16="http://schemas.microsoft.com/office/drawing/2014/main" val="20003"/>
                    </a:ext>
                  </a:extLst>
                </a:gridCol>
              </a:tblGrid>
              <a:tr h="42672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Parameter</a:t>
                      </a:r>
                      <a:endParaRPr sz="1350" u="none" strike="noStrike" cap="none"/>
                    </a:p>
                  </a:txBody>
                  <a:tcPr marL="91450" marR="91450" marT="45725" marB="45725">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Value</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Parameter</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Value</a:t>
                      </a:r>
                      <a:endParaRPr sz="1350" u="none" strike="noStrike" cap="none"/>
                    </a:p>
                  </a:txBody>
                  <a:tcPr marL="91450" marR="91450" marT="45725" marB="45725">
                    <a:lnL w="12700" cap="flat" cmpd="sng">
                      <a:solidFill>
                        <a:schemeClr val="accent1"/>
                      </a:solidFill>
                      <a:prstDash val="solid"/>
                      <a:round/>
                      <a:headEnd type="none" w="sm" len="sm"/>
                      <a:tailEnd type="none" w="sm" len="sm"/>
                    </a:lnL>
                  </a:tcPr>
                </a:tc>
                <a:extLst>
                  <a:ext uri="{0D108BD9-81ED-4DB2-BD59-A6C34878D82A}">
                    <a16:rowId xmlns:a16="http://schemas.microsoft.com/office/drawing/2014/main" val="10000"/>
                  </a:ext>
                </a:extLst>
              </a:tr>
              <a:tr h="36257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Brand name </a:t>
                      </a:r>
                      <a:endParaRPr sz="1350" u="none" strike="noStrike" cap="none"/>
                    </a:p>
                  </a:txBody>
                  <a:tcPr marL="91450" marR="91450" marT="45725" marB="45725">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DYS</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Weight</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70gm (including connectors)</a:t>
                      </a:r>
                      <a:endParaRPr sz="1350" u="none" strike="noStrike" cap="none"/>
                    </a:p>
                  </a:txBody>
                  <a:tcPr marL="91450" marR="91450" marT="45725" marB="45725">
                    <a:lnL w="12700" cap="flat" cmpd="sng">
                      <a:solidFill>
                        <a:schemeClr val="accent1"/>
                      </a:solidFill>
                      <a:prstDash val="solid"/>
                      <a:round/>
                      <a:headEnd type="none" w="sm" len="sm"/>
                      <a:tailEnd type="none" w="sm" len="sm"/>
                    </a:lnL>
                  </a:tcPr>
                </a:tc>
                <a:extLst>
                  <a:ext uri="{0D108BD9-81ED-4DB2-BD59-A6C34878D82A}">
                    <a16:rowId xmlns:a16="http://schemas.microsoft.com/office/drawing/2014/main" val="10001"/>
                  </a:ext>
                </a:extLst>
              </a:tr>
              <a:tr h="30987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Model </a:t>
                      </a:r>
                      <a:endParaRPr sz="1350" u="none" strike="noStrike" cap="none"/>
                    </a:p>
                  </a:txBody>
                  <a:tcPr marL="91450" marR="91450" marT="45725" marB="45725">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D2836-7</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Max. power</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336W</a:t>
                      </a:r>
                      <a:endParaRPr sz="1350" u="none" strike="noStrike" cap="none"/>
                    </a:p>
                  </a:txBody>
                  <a:tcPr marL="91450" marR="91450" marT="45725" marB="45725">
                    <a:lnL w="12700" cap="flat" cmpd="sng">
                      <a:solidFill>
                        <a:schemeClr val="accent1"/>
                      </a:solidFill>
                      <a:prstDash val="solid"/>
                      <a:round/>
                      <a:headEnd type="none" w="sm" len="sm"/>
                      <a:tailEnd type="none" w="sm" len="sm"/>
                    </a:lnL>
                  </a:tcPr>
                </a:tc>
                <a:extLst>
                  <a:ext uri="{0D108BD9-81ED-4DB2-BD59-A6C34878D82A}">
                    <a16:rowId xmlns:a16="http://schemas.microsoft.com/office/drawing/2014/main" val="10002"/>
                  </a:ext>
                </a:extLst>
              </a:tr>
              <a:tr h="3302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Operating voltage </a:t>
                      </a:r>
                      <a:endParaRPr sz="1350" u="none" strike="noStrike" cap="none"/>
                    </a:p>
                  </a:txBody>
                  <a:tcPr marL="91450" marR="91450" marT="45725" marB="45725">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7.4-14.8 V</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Screw size   </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M3</a:t>
                      </a:r>
                      <a:endParaRPr sz="1350" u="none" strike="noStrike" cap="none"/>
                    </a:p>
                  </a:txBody>
                  <a:tcPr marL="91450" marR="91450" marT="45725" marB="45725">
                    <a:lnL w="12700" cap="flat" cmpd="sng">
                      <a:solidFill>
                        <a:schemeClr val="accent1"/>
                      </a:solidFill>
                      <a:prstDash val="solid"/>
                      <a:round/>
                      <a:headEnd type="none" w="sm" len="sm"/>
                      <a:tailEnd type="none" w="sm" len="sm"/>
                    </a:lnL>
                  </a:tcPr>
                </a:tc>
                <a:extLst>
                  <a:ext uri="{0D108BD9-81ED-4DB2-BD59-A6C34878D82A}">
                    <a16:rowId xmlns:a16="http://schemas.microsoft.com/office/drawing/2014/main" val="10003"/>
                  </a:ext>
                </a:extLst>
              </a:tr>
              <a:tr h="3410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KV rating </a:t>
                      </a:r>
                      <a:endParaRPr sz="1350" u="none" strike="noStrike" cap="none"/>
                    </a:p>
                  </a:txBody>
                  <a:tcPr marL="91450" marR="91450" marT="45725" marB="45725">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1120</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Max Current</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18A</a:t>
                      </a:r>
                      <a:endParaRPr sz="1350" u="none" strike="noStrike" cap="none"/>
                    </a:p>
                  </a:txBody>
                  <a:tcPr marL="91450" marR="91450" marT="45725" marB="45725">
                    <a:lnL w="12700" cap="flat" cmpd="sng">
                      <a:solidFill>
                        <a:schemeClr val="accent1"/>
                      </a:solidFill>
                      <a:prstDash val="solid"/>
                      <a:round/>
                      <a:headEnd type="none" w="sm" len="sm"/>
                      <a:tailEnd type="none" w="sm" len="sm"/>
                    </a:lnL>
                  </a:tcPr>
                </a:tc>
                <a:extLst>
                  <a:ext uri="{0D108BD9-81ED-4DB2-BD59-A6C34878D82A}">
                    <a16:rowId xmlns:a16="http://schemas.microsoft.com/office/drawing/2014/main" val="10004"/>
                  </a:ext>
                </a:extLst>
              </a:tr>
              <a:tr h="4407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 Shaft dimensions </a:t>
                      </a:r>
                      <a:endParaRPr sz="1350" u="none" strike="noStrike" cap="none"/>
                    </a:p>
                  </a:txBody>
                  <a:tcPr marL="91450" marR="91450" marT="45725" marB="45725">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Ф4.0*49mm</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No load current</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1A</a:t>
                      </a:r>
                      <a:endParaRPr sz="1350" u="none" strike="noStrike" cap="none"/>
                    </a:p>
                  </a:txBody>
                  <a:tcPr marL="91450" marR="91450" marT="45725" marB="45725">
                    <a:lnL w="12700" cap="flat" cmpd="sng">
                      <a:solidFill>
                        <a:schemeClr val="accent1"/>
                      </a:solidFill>
                      <a:prstDash val="solid"/>
                      <a:round/>
                      <a:headEnd type="none" w="sm" len="sm"/>
                      <a:tailEnd type="none" w="sm" len="sm"/>
                    </a:lnL>
                  </a:tcPr>
                </a:tc>
                <a:extLst>
                  <a:ext uri="{0D108BD9-81ED-4DB2-BD59-A6C34878D82A}">
                    <a16:rowId xmlns:a16="http://schemas.microsoft.com/office/drawing/2014/main" val="10005"/>
                  </a:ext>
                </a:extLst>
              </a:tr>
              <a:tr h="3410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Recommended ESC </a:t>
                      </a:r>
                      <a:endParaRPr sz="1350" u="none" strike="noStrike" cap="none"/>
                    </a:p>
                  </a:txBody>
                  <a:tcPr marL="91450" marR="91450" marT="45725" marB="45725">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40A</a:t>
                      </a: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endParaRPr sz="1350" u="none" strike="noStrike" cap="none"/>
                    </a:p>
                  </a:txBody>
                  <a:tcPr marL="91450" marR="91450" marT="45725" marB="457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tcPr>
                </a:tc>
                <a:tc>
                  <a:txBody>
                    <a:bodyPr/>
                    <a:lstStyle/>
                    <a:p>
                      <a:pPr marL="0" marR="0" lvl="0" indent="0" algn="l" rtl="0">
                        <a:spcBef>
                          <a:spcPts val="0"/>
                        </a:spcBef>
                        <a:spcAft>
                          <a:spcPts val="0"/>
                        </a:spcAft>
                        <a:buClr>
                          <a:schemeClr val="dk1"/>
                        </a:buClr>
                        <a:buSzPts val="1350"/>
                        <a:buFont typeface="Arial" panose="020B0604020202020204"/>
                        <a:buNone/>
                      </a:pPr>
                      <a:endParaRPr sz="1350" u="none" strike="noStrike" cap="none"/>
                    </a:p>
                  </a:txBody>
                  <a:tcPr marL="91450" marR="91450" marT="45725" marB="45725">
                    <a:lnL w="12700" cap="flat" cmpd="sng">
                      <a:solidFill>
                        <a:schemeClr val="accent1"/>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2"/>
          <p:cNvSpPr txBox="1">
            <a:spLocks noGrp="1"/>
          </p:cNvSpPr>
          <p:nvPr>
            <p:ph type="title"/>
          </p:nvPr>
        </p:nvSpPr>
        <p:spPr>
          <a:xfrm>
            <a:off x="457200" y="91440"/>
            <a:ext cx="8229600" cy="50292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Detailed Design</a:t>
            </a:r>
            <a:endParaRPr>
              <a:latin typeface="Arial" panose="020B0604020202020204"/>
              <a:ea typeface="Arial" panose="020B0604020202020204"/>
              <a:cs typeface="Arial" panose="020B0604020202020204"/>
              <a:sym typeface="Arial" panose="020B0604020202020204"/>
            </a:endParaRPr>
          </a:p>
        </p:txBody>
      </p:sp>
      <p:sp>
        <p:nvSpPr>
          <p:cNvPr id="494" name="Google Shape;494;p42"/>
          <p:cNvSpPr txBox="1">
            <a:spLocks noGrp="1"/>
          </p:cNvSpPr>
          <p:nvPr>
            <p:ph type="body" idx="1"/>
          </p:nvPr>
        </p:nvSpPr>
        <p:spPr>
          <a:xfrm>
            <a:off x="457200" y="911224"/>
            <a:ext cx="2651760" cy="36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800"/>
              <a:buFont typeface="Arial" panose="020B0604020202020204"/>
              <a:buNone/>
            </a:pPr>
            <a:r>
              <a:rPr lang="en-US">
                <a:latin typeface="Arial" panose="020B0604020202020204"/>
                <a:ea typeface="Arial" panose="020B0604020202020204"/>
                <a:cs typeface="Arial" panose="020B0604020202020204"/>
                <a:sym typeface="Arial" panose="020B0604020202020204"/>
              </a:rPr>
              <a:t>Specifications:</a:t>
            </a:r>
            <a:endParaRPr>
              <a:latin typeface="Arial" panose="020B0604020202020204"/>
              <a:ea typeface="Arial" panose="020B0604020202020204"/>
              <a:cs typeface="Arial" panose="020B0604020202020204"/>
              <a:sym typeface="Arial" panose="020B0604020202020204"/>
            </a:endParaRPr>
          </a:p>
        </p:txBody>
      </p:sp>
      <p:sp>
        <p:nvSpPr>
          <p:cNvPr id="495" name="Google Shape;495;p42"/>
          <p:cNvSpPr txBox="1">
            <a:spLocks noGrp="1"/>
          </p:cNvSpPr>
          <p:nvPr>
            <p:ph type="sldNum" idx="12"/>
          </p:nvPr>
        </p:nvSpPr>
        <p:spPr>
          <a:xfrm>
            <a:off x="5562600" y="4840288"/>
            <a:ext cx="2133600" cy="128588"/>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600"/>
              <a:buFont typeface="Arial" panose="020B0604020202020204"/>
              <a:buNone/>
            </a:pPr>
            <a:fld id="{00000000-1234-1234-1234-123412341234}" type="slidenum">
              <a:rPr lang="en-US" sz="600" b="0" i="0" u="none" strike="noStrike" cap="none">
                <a:solidFill>
                  <a:schemeClr val="dk1"/>
                </a:solidFill>
                <a:latin typeface="Arial" panose="020B0604020202020204"/>
                <a:ea typeface="Arial" panose="020B0604020202020204"/>
                <a:cs typeface="Arial" panose="020B0604020202020204"/>
                <a:sym typeface="Arial" panose="020B0604020202020204"/>
              </a:rPr>
              <a:t>9</a:t>
            </a:fld>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496" name="Google Shape;496;p42"/>
          <p:cNvGraphicFramePr/>
          <p:nvPr/>
        </p:nvGraphicFramePr>
        <p:xfrm>
          <a:off x="457200" y="1352550"/>
          <a:ext cx="3154675" cy="1952625"/>
        </p:xfrm>
        <a:graphic>
          <a:graphicData uri="http://schemas.openxmlformats.org/drawingml/2006/table">
            <a:tbl>
              <a:tblPr bandRow="1">
                <a:noFill/>
                <a:tableStyleId>{C0DAF8F6-E3D2-4A47-B2EC-736835086026}</a:tableStyleId>
              </a:tblPr>
              <a:tblGrid>
                <a:gridCol w="1377950">
                  <a:extLst>
                    <a:ext uri="{9D8B030D-6E8A-4147-A177-3AD203B41FA5}">
                      <a16:colId xmlns:a16="http://schemas.microsoft.com/office/drawing/2014/main" val="20000"/>
                    </a:ext>
                  </a:extLst>
                </a:gridCol>
                <a:gridCol w="1776725">
                  <a:extLst>
                    <a:ext uri="{9D8B030D-6E8A-4147-A177-3AD203B41FA5}">
                      <a16:colId xmlns:a16="http://schemas.microsoft.com/office/drawing/2014/main" val="20001"/>
                    </a:ext>
                  </a:extLst>
                </a:gridCol>
              </a:tblGrid>
              <a:tr h="32892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Material</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Carbon Nylon</a:t>
                      </a:r>
                      <a:endParaRPr sz="1350" u="none" strike="noStrike" cap="none"/>
                    </a:p>
                  </a:txBody>
                  <a:tcPr marL="91450" marR="91450" marT="45725" marB="45725"/>
                </a:tc>
                <a:extLst>
                  <a:ext uri="{0D108BD9-81ED-4DB2-BD59-A6C34878D82A}">
                    <a16:rowId xmlns:a16="http://schemas.microsoft.com/office/drawing/2014/main" val="10000"/>
                  </a:ext>
                </a:extLst>
              </a:tr>
              <a:tr h="40450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Size</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10 × 4.5''</a:t>
                      </a:r>
                      <a:endParaRPr sz="1350" u="none" strike="noStrike" cap="none"/>
                    </a:p>
                  </a:txBody>
                  <a:tcPr marL="91450" marR="91450" marT="45725" marB="45725"/>
                </a:tc>
                <a:extLst>
                  <a:ext uri="{0D108BD9-81ED-4DB2-BD59-A6C34878D82A}">
                    <a16:rowId xmlns:a16="http://schemas.microsoft.com/office/drawing/2014/main" val="10001"/>
                  </a:ext>
                </a:extLst>
              </a:tr>
              <a:tr h="40512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Weight</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26g per pair</a:t>
                      </a:r>
                      <a:endParaRPr sz="1350" u="none" strike="noStrike" cap="none"/>
                    </a:p>
                  </a:txBody>
                  <a:tcPr marL="91450" marR="91450" marT="45725" marB="45725"/>
                </a:tc>
                <a:extLst>
                  <a:ext uri="{0D108BD9-81ED-4DB2-BD59-A6C34878D82A}">
                    <a16:rowId xmlns:a16="http://schemas.microsoft.com/office/drawing/2014/main" val="10002"/>
                  </a:ext>
                </a:extLst>
              </a:tr>
              <a:tr h="408950">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Shaft diameter</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9.64mm</a:t>
                      </a:r>
                      <a:endParaRPr sz="1350" u="none" strike="noStrike" cap="none"/>
                    </a:p>
                  </a:txBody>
                  <a:tcPr marL="91450" marR="91450" marT="45725" marB="45725"/>
                </a:tc>
                <a:extLst>
                  <a:ext uri="{0D108BD9-81ED-4DB2-BD59-A6C34878D82A}">
                    <a16:rowId xmlns:a16="http://schemas.microsoft.com/office/drawing/2014/main" val="10003"/>
                  </a:ext>
                </a:extLst>
              </a:tr>
              <a:tr h="405125">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Hole size</a:t>
                      </a:r>
                      <a:endParaRPr sz="1350" u="none" strike="noStrike" cap="none"/>
                    </a:p>
                  </a:txBody>
                  <a:tcPr marL="91450" marR="91450" marT="45725" marB="45725"/>
                </a:tc>
                <a:tc>
                  <a:txBody>
                    <a:bodyPr/>
                    <a:lstStyle/>
                    <a:p>
                      <a:pPr marL="0" marR="0" lvl="0" indent="0" algn="l" rtl="0">
                        <a:spcBef>
                          <a:spcPts val="0"/>
                        </a:spcBef>
                        <a:spcAft>
                          <a:spcPts val="0"/>
                        </a:spcAft>
                        <a:buClr>
                          <a:schemeClr val="dk1"/>
                        </a:buClr>
                        <a:buSzPts val="1350"/>
                        <a:buFont typeface="Arial" panose="020B0604020202020204"/>
                        <a:buNone/>
                      </a:pPr>
                      <a:r>
                        <a:rPr lang="en-US" sz="1350" u="none" strike="noStrike" cap="none"/>
                        <a:t>3.87mm</a:t>
                      </a:r>
                      <a:endParaRPr sz="1350" u="none" strike="noStrike" cap="none"/>
                    </a:p>
                  </a:txBody>
                  <a:tcPr marL="91450" marR="91450" marT="45725" marB="45725"/>
                </a:tc>
                <a:extLst>
                  <a:ext uri="{0D108BD9-81ED-4DB2-BD59-A6C34878D82A}">
                    <a16:rowId xmlns:a16="http://schemas.microsoft.com/office/drawing/2014/main" val="10004"/>
                  </a:ext>
                </a:extLst>
              </a:tr>
            </a:tbl>
          </a:graphicData>
        </a:graphic>
      </p:graphicFrame>
      <p:pic>
        <p:nvPicPr>
          <p:cNvPr id="497" name="Google Shape;497;p42"/>
          <p:cNvPicPr preferRelativeResize="0">
            <a:picLocks noGrp="1"/>
          </p:cNvPicPr>
          <p:nvPr>
            <p:ph type="body" idx="2"/>
          </p:nvPr>
        </p:nvPicPr>
        <p:blipFill rotWithShape="1">
          <a:blip r:embed="rId3"/>
          <a:srcRect/>
          <a:stretch>
            <a:fillRect/>
          </a:stretch>
        </p:blipFill>
        <p:spPr>
          <a:xfrm>
            <a:off x="4572000" y="1200150"/>
            <a:ext cx="3960495" cy="3034030"/>
          </a:xfrm>
          <a:prstGeom prst="rect">
            <a:avLst/>
          </a:prstGeom>
          <a:noFill/>
          <a:ln>
            <a:noFill/>
          </a:ln>
        </p:spPr>
      </p:pic>
    </p:spTree>
  </p:cSld>
  <p:clrMapOvr>
    <a:masterClrMapping/>
  </p:clrMapOvr>
</p:sld>
</file>

<file path=ppt/theme/theme1.xml><?xml version="1.0" encoding="utf-8"?>
<a:theme xmlns:a="http://schemas.openxmlformats.org/drawingml/2006/main" name="sae_ppt_4X3">
  <a:themeElements>
    <a:clrScheme name="SAE_ppt_130415">
      <a:dk1>
        <a:srgbClr val="000000"/>
      </a:dk1>
      <a:lt1>
        <a:srgbClr val="FFFFFF"/>
      </a:lt1>
      <a:dk2>
        <a:srgbClr val="616265"/>
      </a:dk2>
      <a:lt2>
        <a:srgbClr val="CACAC8"/>
      </a:lt2>
      <a:accent1>
        <a:srgbClr val="01A0E9"/>
      </a:accent1>
      <a:accent2>
        <a:srgbClr val="005195"/>
      </a:accent2>
      <a:accent3>
        <a:srgbClr val="2EB135"/>
      </a:accent3>
      <a:accent4>
        <a:srgbClr val="FFB201"/>
      </a:accent4>
      <a:accent5>
        <a:srgbClr val="EA7125"/>
      </a:accent5>
      <a:accent6>
        <a:srgbClr val="DC291E"/>
      </a:accent6>
      <a:hlink>
        <a:srgbClr val="005195"/>
      </a:hlink>
      <a:folHlink>
        <a:srgbClr val="01A0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ae_ppt_4X3">
  <a:themeElements>
    <a:clrScheme name="SAE_ppt_130415">
      <a:dk1>
        <a:srgbClr val="000000"/>
      </a:dk1>
      <a:lt1>
        <a:srgbClr val="FFFFFF"/>
      </a:lt1>
      <a:dk2>
        <a:srgbClr val="616265"/>
      </a:dk2>
      <a:lt2>
        <a:srgbClr val="CACAC8"/>
      </a:lt2>
      <a:accent1>
        <a:srgbClr val="01A0E9"/>
      </a:accent1>
      <a:accent2>
        <a:srgbClr val="005195"/>
      </a:accent2>
      <a:accent3>
        <a:srgbClr val="2EB135"/>
      </a:accent3>
      <a:accent4>
        <a:srgbClr val="FFB201"/>
      </a:accent4>
      <a:accent5>
        <a:srgbClr val="EA7125"/>
      </a:accent5>
      <a:accent6>
        <a:srgbClr val="DC291E"/>
      </a:accent6>
      <a:hlink>
        <a:srgbClr val="005195"/>
      </a:hlink>
      <a:folHlink>
        <a:srgbClr val="01A0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sae_ppt_4X3">
  <a:themeElements>
    <a:clrScheme name="SAE_ppt_130415">
      <a:dk1>
        <a:srgbClr val="000000"/>
      </a:dk1>
      <a:lt1>
        <a:srgbClr val="FFFFFF"/>
      </a:lt1>
      <a:dk2>
        <a:srgbClr val="616265"/>
      </a:dk2>
      <a:lt2>
        <a:srgbClr val="CACAC8"/>
      </a:lt2>
      <a:accent1>
        <a:srgbClr val="01A0E9"/>
      </a:accent1>
      <a:accent2>
        <a:srgbClr val="005195"/>
      </a:accent2>
      <a:accent3>
        <a:srgbClr val="2EB135"/>
      </a:accent3>
      <a:accent4>
        <a:srgbClr val="FFB201"/>
      </a:accent4>
      <a:accent5>
        <a:srgbClr val="EA7125"/>
      </a:accent5>
      <a:accent6>
        <a:srgbClr val="DC291E"/>
      </a:accent6>
      <a:hlink>
        <a:srgbClr val="005195"/>
      </a:hlink>
      <a:folHlink>
        <a:srgbClr val="01A0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5076</Words>
  <Application>Microsoft Office PowerPoint</Application>
  <PresentationFormat>On-screen Show (16:9)</PresentationFormat>
  <Paragraphs>836</Paragraphs>
  <Slides>76</Slides>
  <Notes>64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76</vt:i4>
      </vt:variant>
    </vt:vector>
  </HeadingPairs>
  <TitlesOfParts>
    <vt:vector size="83" baseType="lpstr">
      <vt:lpstr>Arial Black</vt:lpstr>
      <vt:lpstr>Tahoma</vt:lpstr>
      <vt:lpstr>Arial</vt:lpstr>
      <vt:lpstr>Calibri</vt:lpstr>
      <vt:lpstr>sae_ppt_4X3</vt:lpstr>
      <vt:lpstr>1_sae_ppt_4X3</vt:lpstr>
      <vt:lpstr>2_sae_ppt_4X3</vt:lpstr>
      <vt:lpstr>TEAM ALTITUDE  COEP TECHNOLOGICAL UNIVERSITY </vt:lpstr>
      <vt:lpstr>Index</vt:lpstr>
      <vt:lpstr>Conceptual Design </vt:lpstr>
      <vt:lpstr> Detailed Design</vt:lpstr>
      <vt:lpstr> Detailed Design</vt:lpstr>
      <vt:lpstr> Detailed Design</vt:lpstr>
      <vt:lpstr> Detailed Design</vt:lpstr>
      <vt:lpstr> Detailed Design</vt:lpstr>
      <vt:lpstr> Detailed Design</vt:lpstr>
      <vt:lpstr> Detailed Design</vt:lpstr>
      <vt:lpstr> Detailed Design</vt:lpstr>
      <vt:lpstr> Detailed Design</vt:lpstr>
      <vt:lpstr> Detailed Design</vt:lpstr>
      <vt:lpstr> Detailed Design</vt:lpstr>
      <vt:lpstr> Detailed Design  Material Selection</vt:lpstr>
      <vt:lpstr> Detailed Design  Material Selection</vt:lpstr>
      <vt:lpstr> Detailed Design  Material Selection</vt:lpstr>
      <vt:lpstr> Detailed Design  Material Selection</vt:lpstr>
      <vt:lpstr> Detailed Design  Material Selection</vt:lpstr>
      <vt:lpstr> Detailed Design  Material Selection</vt:lpstr>
      <vt:lpstr> Detailed Design  Material Selection</vt:lpstr>
      <vt:lpstr> Detailed Design  Material Selection</vt:lpstr>
      <vt:lpstr>Subsystem Selection - Communication system </vt:lpstr>
      <vt:lpstr>Subsystem Selection - Communication system </vt:lpstr>
      <vt:lpstr>Subsystem Selection - Communication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Subsystem Selection -Control &amp; Navigation System    </vt:lpstr>
      <vt:lpstr>Payload dropping mechanism</vt:lpstr>
      <vt:lpstr>Payload dropping mechanism</vt:lpstr>
      <vt:lpstr>Payload dropping mechanism</vt:lpstr>
      <vt:lpstr>Preliminary Computer Aided Design Model</vt:lpstr>
      <vt:lpstr>Preliminary Computer Aided Design Model</vt:lpstr>
      <vt:lpstr>Computational Analysis</vt:lpstr>
      <vt:lpstr>Computational Analysis</vt:lpstr>
      <vt:lpstr>Computational Analysis</vt:lpstr>
      <vt:lpstr>Computational Analysis</vt:lpstr>
      <vt:lpstr>Computational Analysis</vt:lpstr>
      <vt:lpstr>Computational Analysis</vt:lpstr>
      <vt:lpstr>Optimized Final Design</vt:lpstr>
      <vt:lpstr>Optimized Final Design</vt:lpstr>
      <vt:lpstr>Optimized Final Design</vt:lpstr>
      <vt:lpstr>Detailed Weight Breakdown </vt:lpstr>
      <vt:lpstr>Detailed Weight Breakdown </vt:lpstr>
      <vt:lpstr>Detailed Weight Breakdown </vt:lpstr>
      <vt:lpstr>Detailed Weight Breakdown </vt:lpstr>
      <vt:lpstr>UAV Performance Recalculation</vt:lpstr>
      <vt:lpstr>UAV Performance Recalculation</vt:lpstr>
      <vt:lpstr>UAV Performance Recalculation</vt:lpstr>
      <vt:lpstr>Bill of Materials</vt:lpstr>
      <vt:lpstr>Bill of Materials</vt:lpstr>
      <vt:lpstr>Bill of Materials</vt:lpstr>
      <vt:lpstr>Methodology for Autonomous Operation</vt:lpstr>
      <vt:lpstr>Methodology for Autonomous Operation</vt:lpstr>
      <vt:lpstr>Methodology for Autonomous Operation</vt:lpstr>
      <vt:lpstr>Methodology for Autonomous Operation</vt:lpstr>
      <vt:lpstr>Methodology for Autonomous Operation</vt:lpstr>
      <vt:lpstr>Methodology for Autonomous Operation</vt:lpstr>
      <vt:lpstr>Methodology for Autonomous Operation</vt:lpstr>
      <vt:lpstr>Methodology for Autonomous Operation</vt:lpstr>
      <vt:lpstr>Methodology for Autonomous Operation</vt:lpstr>
      <vt:lpstr>Innovation</vt:lpstr>
      <vt:lpstr>Innovation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ALTITUDE  COEP TECHNOLOGICAL UNIVERSITY</dc:title>
  <dc:creator>PRIME</dc:creator>
  <cp:lastModifiedBy>Prathviraj Chavan</cp:lastModifiedBy>
  <cp:revision>3</cp:revision>
  <dcterms:created xsi:type="dcterms:W3CDTF">2023-06-20T15:00:04Z</dcterms:created>
  <dcterms:modified xsi:type="dcterms:W3CDTF">2023-06-22T10:26:47Z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8A604ACFFC3448FE866121D7914CF3D7</vt:lpwstr>
  </property>
  <property fmtid="{D5CDD505-2E9C-101B-9397-08002B2CF9AE}" pid="3" name="KSOProductBuildVer">
    <vt:lpwstr>1033-11.2.0.11219</vt:lpwstr>
  </property>
</Properties>
</file>